
<file path=[Content_Types].xml><?xml version="1.0" encoding="utf-8"?>
<Types xmlns="http://schemas.openxmlformats.org/package/2006/content-types">
  <Default Extension="bmp" ContentType="image/bmp"/>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256" r:id="rId2"/>
    <p:sldId id="261" r:id="rId3"/>
    <p:sldId id="276" r:id="rId4"/>
    <p:sldId id="262" r:id="rId5"/>
    <p:sldId id="259" r:id="rId6"/>
    <p:sldId id="266" r:id="rId7"/>
    <p:sldId id="268" r:id="rId8"/>
    <p:sldId id="263" r:id="rId9"/>
    <p:sldId id="260" r:id="rId10"/>
    <p:sldId id="269" r:id="rId11"/>
    <p:sldId id="270" r:id="rId12"/>
    <p:sldId id="264" r:id="rId13"/>
    <p:sldId id="258" r:id="rId14"/>
    <p:sldId id="271" r:id="rId15"/>
    <p:sldId id="272" r:id="rId16"/>
    <p:sldId id="265" r:id="rId17"/>
    <p:sldId id="257" r:id="rId18"/>
    <p:sldId id="273"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114" d="100"/>
          <a:sy n="114" d="100"/>
        </p:scale>
        <p:origin x="4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438072-0FBA-4B62-8D0C-9355DD5B51B2}" type="datetimeFigureOut">
              <a:rPr lang="en-US" smtClean="0"/>
              <a:t>12/4/2020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44A16-E649-4B07-837F-9444E525ED8F}" type="slidenum">
              <a:rPr lang="en-US" smtClean="0"/>
              <a:t>‹#›</a:t>
            </a:fld>
            <a:endParaRPr lang="en-US"/>
          </a:p>
        </p:txBody>
      </p:sp>
    </p:spTree>
    <p:extLst>
      <p:ext uri="{BB962C8B-B14F-4D97-AF65-F5344CB8AC3E}">
        <p14:creationId xmlns:p14="http://schemas.microsoft.com/office/powerpoint/2010/main" val="20169513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bmp"/><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5000"/>
              <a:duotone>
                <a:schemeClr val="accent2">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11" name="Rectangle 10"/>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6FA3FB5F-22E2-46E7-A61F-9322670715B7}" type="datetimeFigureOut">
              <a:rPr lang="en-US" smtClean="0"/>
              <a:t>12/4/2020</a:t>
            </a:fld>
            <a:endParaRPr lang="en-US"/>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2"/>
                </a:solidFill>
              </a:defRPr>
            </a:lvl1pPr>
          </a:lstStyle>
          <a:p>
            <a:endParaRPr lang="en-US"/>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3010233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279782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488078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18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1777414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9" name="Rectangle 18"/>
          <p:cNvSpPr/>
          <p:nvPr/>
        </p:nvSpPr>
        <p:spPr>
          <a:xfrm>
            <a:off x="0" y="0"/>
            <a:ext cx="12192000" cy="6858000"/>
          </a:xfrm>
          <a:prstGeom prst="rect">
            <a:avLst/>
          </a:prstGeom>
          <a:blipFill dpi="0" rotWithShape="1">
            <a:blip r:embed="rId2">
              <a:alphaModFix amt="40000"/>
              <a:duotone>
                <a:schemeClr val="accent3">
                  <a:shade val="45000"/>
                  <a:satMod val="135000"/>
                </a:schemeClr>
                <a:prstClr val="white"/>
              </a:duotone>
            </a:blip>
            <a:srcRect/>
            <a:tile tx="-31750" ty="-120650" sx="100000" sy="100000" flip="xy" algn="tl"/>
          </a:blipFill>
          <a:ln w="19050" cmpd="sng">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tx1"/>
          </a:solidFill>
          <a:ln w="6350" cap="flat" cmpd="sng" algn="ctr">
            <a:solidFill>
              <a:schemeClr val="tx1">
                <a:lumMod val="65000"/>
                <a:lumOff val="35000"/>
              </a:schemeClr>
            </a:solidFill>
            <a:prstDash val="solid"/>
          </a:ln>
          <a:effectLst>
            <a:outerShdw blurRad="63500" algn="ctr" rotWithShape="0">
              <a:prstClr val="black">
                <a:alpha val="40000"/>
              </a:prstClr>
            </a:outerShdw>
            <a:softEdge rad="0"/>
          </a:effectLst>
        </p:spPr>
      </p:sp>
      <p:sp>
        <p:nvSpPr>
          <p:cNvPr id="24" name="Rectangle 23"/>
          <p:cNvSpPr/>
          <p:nvPr/>
        </p:nvSpPr>
        <p:spPr>
          <a:xfrm>
            <a:off x="1447801" y="1411615"/>
            <a:ext cx="9296400" cy="4034770"/>
          </a:xfrm>
          <a:prstGeom prst="rect">
            <a:avLst/>
          </a:prstGeom>
          <a:solidFill>
            <a:schemeClr val="bg2"/>
          </a:solidFill>
          <a:ln w="9525" cap="sq" cmpd="sng" algn="ctr">
            <a:noFill/>
            <a:prstDash val="solid"/>
            <a:miter lim="800000"/>
          </a:ln>
          <a:effectLst/>
        </p:spPr>
      </p:sp>
      <p:sp>
        <p:nvSpPr>
          <p:cNvPr id="30" name="Rectangle 29"/>
          <p:cNvSpPr/>
          <p:nvPr/>
        </p:nvSpPr>
        <p:spPr>
          <a:xfrm>
            <a:off x="5135880" y="1267730"/>
            <a:ext cx="1920240" cy="731520"/>
          </a:xfrm>
          <a:prstGeom prst="rect">
            <a:avLst/>
          </a:prstGeom>
          <a:solidFill>
            <a:schemeClr val="accent1"/>
          </a:solidFill>
          <a:ln>
            <a:noFill/>
          </a:ln>
          <a:effectLst>
            <a:outerShdw blurRad="508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b="0" kern="1200" cap="all" spc="-100" baseline="0" dirty="0">
                <a:solidFill>
                  <a:schemeClr val="tx1"/>
                </a:solidFill>
                <a:effectLst>
                  <a:outerShdw blurRad="38100" dist="12700" dir="2700000" algn="tl" rotWithShape="0">
                    <a:prstClr val="black">
                      <a:alpha val="40000"/>
                    </a:prstClr>
                  </a:outerShdw>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6FA3FB5F-22E2-46E7-A61F-9322670715B7}" type="datetimeFigureOut">
              <a:rPr lang="en-US" smtClean="0"/>
              <a:t>12/4/2020</a:t>
            </a:fld>
            <a:endParaRPr lang="en-US"/>
          </a:p>
        </p:txBody>
      </p:sp>
      <p:sp>
        <p:nvSpPr>
          <p:cNvPr id="5" name="Footer Placeholder 4"/>
          <p:cNvSpPr>
            <a:spLocks noGrp="1"/>
          </p:cNvSpPr>
          <p:nvPr>
            <p:ph type="ftr" sz="quarter" idx="11"/>
          </p:nvPr>
        </p:nvSpPr>
        <p:spPr>
          <a:xfrm>
            <a:off x="1453896" y="5212080"/>
            <a:ext cx="5907024" cy="228600"/>
          </a:xfrm>
        </p:spPr>
        <p:txBody>
          <a:bodyPr/>
          <a:lstStyle>
            <a:lvl1pPr algn="l">
              <a:defRPr>
                <a:solidFill>
                  <a:schemeClr val="tx2"/>
                </a:solidFill>
              </a:defRPr>
            </a:lvl1pPr>
          </a:lstStyle>
          <a:p>
            <a:endParaRPr lang="en-US"/>
          </a:p>
        </p:txBody>
      </p:sp>
      <p:sp>
        <p:nvSpPr>
          <p:cNvPr id="6" name="Slide Number Placeholder 5"/>
          <p:cNvSpPr>
            <a:spLocks noGrp="1"/>
          </p:cNvSpPr>
          <p:nvPr>
            <p:ph type="sldNum" sz="quarter" idx="12"/>
          </p:nvPr>
        </p:nvSpPr>
        <p:spPr>
          <a:xfrm>
            <a:off x="8604504" y="5212080"/>
            <a:ext cx="2112264" cy="228600"/>
          </a:xfrm>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3159913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79388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8" name="Footer Placeholder 7"/>
          <p:cNvSpPr>
            <a:spLocks noGrp="1"/>
          </p:cNvSpPr>
          <p:nvPr>
            <p:ph type="ftr" sz="quarter" idx="11"/>
          </p:nvPr>
        </p:nvSpPr>
        <p:spPr/>
        <p:txBody>
          <a:bodyPr/>
          <a:lstStyle>
            <a:lvl1pPr>
              <a:defRPr>
                <a:solidFill>
                  <a:schemeClr val="tx2"/>
                </a:solidFill>
              </a:defRPr>
            </a:lvl1pPr>
          </a:lstStyle>
          <a:p>
            <a:endParaRPr lang="en-US"/>
          </a:p>
        </p:txBody>
      </p:sp>
      <p:sp>
        <p:nvSpPr>
          <p:cNvPr id="9" name="Slide Number Placeholder 8"/>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598988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4" name="Footer Placeholder 3"/>
          <p:cNvSpPr>
            <a:spLocks noGrp="1"/>
          </p:cNvSpPr>
          <p:nvPr>
            <p:ph type="ftr" sz="quarter" idx="11"/>
          </p:nvPr>
        </p:nvSpPr>
        <p:spPr/>
        <p:txBody>
          <a:bodyPr/>
          <a:lstStyle>
            <a:lvl1pPr>
              <a:defRPr>
                <a:solidFill>
                  <a:schemeClr val="tx2"/>
                </a:solidFill>
              </a:defRPr>
            </a:lvl1pPr>
          </a:lstStyle>
          <a:p>
            <a:endParaRPr lang="en-US"/>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829509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9511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Rectangle 13"/>
          <p:cNvSpPr/>
          <p:nvPr/>
        </p:nvSpPr>
        <p:spPr>
          <a:xfrm>
            <a:off x="234693" y="237744"/>
            <a:ext cx="8633081"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6" name="Rectangle 15"/>
          <p:cNvSpPr/>
          <p:nvPr/>
        </p:nvSpPr>
        <p:spPr>
          <a:xfrm>
            <a:off x="371856" y="374904"/>
            <a:ext cx="8353044" cy="6108192"/>
          </a:xfrm>
          <a:prstGeom prst="rect">
            <a:avLst/>
          </a:prstGeom>
          <a:solidFill>
            <a:schemeClr val="bg2"/>
          </a:solidFill>
          <a:ln w="6350" cap="sq" cmpd="sng" algn="ctr">
            <a:noFill/>
            <a:prstDash val="solid"/>
            <a:miter lim="800000"/>
          </a:ln>
          <a:effectLst/>
        </p:spPr>
      </p:sp>
      <p:sp>
        <p:nvSpPr>
          <p:cNvPr id="15" name="Rectangle 14"/>
          <p:cNvSpPr/>
          <p:nvPr/>
        </p:nvSpPr>
        <p:spPr>
          <a:xfrm>
            <a:off x="9020386" y="237744"/>
            <a:ext cx="2926080" cy="63825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bg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790575" y="704850"/>
            <a:ext cx="7562850" cy="51435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6FA3FB5F-22E2-46E7-A61F-9322670715B7}" type="datetimeFigureOut">
              <a:rPr lang="en-US" smtClean="0"/>
              <a:t>12/4/2020</a:t>
            </a:fld>
            <a:endParaRPr lang="en-US"/>
          </a:p>
        </p:txBody>
      </p:sp>
      <p:sp>
        <p:nvSpPr>
          <p:cNvPr id="6" name="Footer Placeholder 5"/>
          <p:cNvSpPr>
            <a:spLocks noGrp="1"/>
          </p:cNvSpPr>
          <p:nvPr>
            <p:ph type="ftr" sz="quarter" idx="11"/>
          </p:nvPr>
        </p:nvSpPr>
        <p:spPr>
          <a:xfrm>
            <a:off x="3439158" y="6214535"/>
            <a:ext cx="5184648" cy="256032"/>
          </a:xfrm>
        </p:spPr>
        <p:txBody>
          <a:bodyPr/>
          <a:lstStyle>
            <a:lvl1pPr algn="r">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2"/>
                </a:solidFill>
              </a:defRPr>
            </a:lvl1pPr>
          </a:lstStyle>
          <a:p>
            <a:fld id="{3417AC5C-A519-478B-B695-37C4F4A87A4C}" type="slidenum">
              <a:rPr lang="en-US" smtClean="0"/>
              <a:t>‹#›</a:t>
            </a:fld>
            <a:endParaRPr lang="en-US"/>
          </a:p>
        </p:txBody>
      </p:sp>
      <p:sp>
        <p:nvSpPr>
          <p:cNvPr id="11" name="Rectangle 10"/>
          <p:cNvSpPr/>
          <p:nvPr/>
        </p:nvSpPr>
        <p:spPr>
          <a:xfrm>
            <a:off x="9157546" y="374904"/>
            <a:ext cx="2651760" cy="6108192"/>
          </a:xfrm>
          <a:prstGeom prst="rect">
            <a:avLst/>
          </a:prstGeom>
          <a:noFill/>
          <a:ln w="6350" cap="sq">
            <a:solidFill>
              <a:schemeClr val="tx1">
                <a:lumMod val="65000"/>
                <a:lumOff val="3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9845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tx1"/>
          </a:solidFill>
          <a:ln w="6350" cap="sq">
            <a:solidFill>
              <a:schemeClr val="tx1">
                <a:lumMod val="7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601076" cy="6382512"/>
          </a:xfrm>
          <a:solidFill>
            <a:srgbClr val="808080"/>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FA3FB5F-22E2-46E7-A61F-9322670715B7}" type="datetimeFigureOut">
              <a:rPr lang="en-US" smtClean="0"/>
              <a:t>12/4/2020</a:t>
            </a:fld>
            <a:endParaRPr lang="en-US"/>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2505999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8" name="Rectangle 7"/>
          <p:cNvSpPr/>
          <p:nvPr/>
        </p:nvSpPr>
        <p:spPr>
          <a:xfrm>
            <a:off x="371856" y="374904"/>
            <a:ext cx="11448288" cy="6108192"/>
          </a:xfrm>
          <a:prstGeom prst="rect">
            <a:avLst/>
          </a:prstGeom>
          <a:solidFill>
            <a:schemeClr val="bg2"/>
          </a:solidFill>
          <a:ln w="6350" cap="sq" cmpd="sng" algn="ctr">
            <a:no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bg2"/>
                </a:solidFill>
              </a:defRPr>
            </a:lvl1pPr>
          </a:lstStyle>
          <a:p>
            <a:fld id="{6FA3FB5F-22E2-46E7-A61F-9322670715B7}" type="datetimeFigureOut">
              <a:rPr lang="en-US" smtClean="0"/>
              <a:t>12/4/2020</a:t>
            </a:fld>
            <a:endParaRPr lang="en-US"/>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bg2"/>
                </a:solidFill>
              </a:defRPr>
            </a:lvl1pPr>
          </a:lstStyle>
          <a:p>
            <a:endParaRPr lang="en-US"/>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bg2"/>
                </a:solidFill>
              </a:defRPr>
            </a:lvl1pPr>
          </a:lstStyle>
          <a:p>
            <a:fld id="{3417AC5C-A519-478B-B695-37C4F4A87A4C}" type="slidenum">
              <a:rPr lang="en-US" smtClean="0"/>
              <a:t>‹#›</a:t>
            </a:fld>
            <a:endParaRPr lang="en-US"/>
          </a:p>
        </p:txBody>
      </p:sp>
    </p:spTree>
    <p:extLst>
      <p:ext uri="{BB962C8B-B14F-4D97-AF65-F5344CB8AC3E}">
        <p14:creationId xmlns:p14="http://schemas.microsoft.com/office/powerpoint/2010/main" val="2140724210"/>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2">
            <a:lumMod val="60000"/>
            <a:lumOff val="40000"/>
          </a:schemeClr>
        </a:buClr>
        <a:buFont typeface="Arial" pitchFamily="34"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6pPr>
      <a:lvl7pPr marL="19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7pPr>
      <a:lvl8pPr marL="22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8pPr>
      <a:lvl9pPr marL="2500000" indent="-228600" algn="l" defTabSz="914400" rtl="0" eaLnBrk="1" latinLnBrk="0" hangingPunct="1">
        <a:lnSpc>
          <a:spcPct val="100000"/>
        </a:lnSpc>
        <a:spcBef>
          <a:spcPts val="500"/>
        </a:spcBef>
        <a:buClr>
          <a:schemeClr val="tx2">
            <a:lumMod val="60000"/>
            <a:lumOff val="40000"/>
          </a:schemeClr>
        </a:buClr>
        <a:buFont typeface="Arial" pitchFamily="34" charset="0"/>
        <a:buChar char="•"/>
        <a:defRPr sz="1400" kern="1200">
          <a:solidFill>
            <a:schemeClr val="bg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lcb.pa.gov/Education/Resources/Pages/default.aspx" TargetMode="External"/><Relationship Id="rId2" Type="http://schemas.openxmlformats.org/officeDocument/2006/relationships/hyperlink" Target="Mocktails/LCB-107%20-%20Cold%20Weather%20Non-Alcoholic%20Recipes_3-5x5_09-19%20(1).pdf" TargetMode="External"/><Relationship Id="rId1" Type="http://schemas.openxmlformats.org/officeDocument/2006/relationships/slideLayout" Target="../slideLayouts/slideLayout2.xml"/><Relationship Id="rId6" Type="http://schemas.openxmlformats.org/officeDocument/2006/relationships/hyperlink" Target="https://www.collegedrinkingprevention.gov/Default.aspx" TargetMode="External"/><Relationship Id="rId5" Type="http://schemas.openxmlformats.org/officeDocument/2006/relationships/hyperlink" Target="https://www.rethinkingdrinking.niaaa.nih.gov/" TargetMode="External"/><Relationship Id="rId4" Type="http://schemas.openxmlformats.org/officeDocument/2006/relationships/hyperlink" Target="https://www.samhsa.gov/"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communitymedicine4all.com/2018/09/22/global-status-report-on-alcohol-and-health-2018/" TargetMode="Externa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D2D7B-4EFF-44D9-BEA0-0BB916474E3F}"/>
              </a:ext>
            </a:extLst>
          </p:cNvPr>
          <p:cNvSpPr>
            <a:spLocks noGrp="1"/>
          </p:cNvSpPr>
          <p:nvPr>
            <p:ph type="ctrTitle"/>
          </p:nvPr>
        </p:nvSpPr>
        <p:spPr/>
        <p:txBody>
          <a:bodyPr/>
          <a:lstStyle/>
          <a:p>
            <a:r>
              <a:rPr lang="en-US" dirty="0"/>
              <a:t>Thirsty Thursday Mocktails</a:t>
            </a:r>
          </a:p>
        </p:txBody>
      </p:sp>
      <p:sp>
        <p:nvSpPr>
          <p:cNvPr id="3" name="Subtitle 2">
            <a:extLst>
              <a:ext uri="{FF2B5EF4-FFF2-40B4-BE49-F238E27FC236}">
                <a16:creationId xmlns:a16="http://schemas.microsoft.com/office/drawing/2014/main" id="{7451E181-DF1C-42FE-A9C9-86E213C29845}"/>
              </a:ext>
            </a:extLst>
          </p:cNvPr>
          <p:cNvSpPr>
            <a:spLocks noGrp="1"/>
          </p:cNvSpPr>
          <p:nvPr>
            <p:ph type="subTitle" idx="1"/>
          </p:nvPr>
        </p:nvSpPr>
        <p:spPr/>
        <p:txBody>
          <a:bodyPr>
            <a:normAutofit fontScale="92500" lnSpcReduction="20000"/>
          </a:bodyPr>
          <a:lstStyle/>
          <a:p>
            <a:r>
              <a:rPr lang="en-US" dirty="0"/>
              <a:t>Holiday Themed Mocktails</a:t>
            </a:r>
          </a:p>
          <a:p>
            <a:r>
              <a:rPr lang="en-US" dirty="0"/>
              <a:t>Fall 2020</a:t>
            </a:r>
          </a:p>
        </p:txBody>
      </p:sp>
    </p:spTree>
    <p:extLst>
      <p:ext uri="{BB962C8B-B14F-4D97-AF65-F5344CB8AC3E}">
        <p14:creationId xmlns:p14="http://schemas.microsoft.com/office/powerpoint/2010/main" val="3717905692"/>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96C5E-FCB8-441E-81B8-00385D9713A2}"/>
              </a:ext>
            </a:extLst>
          </p:cNvPr>
          <p:cNvSpPr>
            <a:spLocks noGrp="1"/>
          </p:cNvSpPr>
          <p:nvPr>
            <p:ph type="title"/>
          </p:nvPr>
        </p:nvSpPr>
        <p:spPr/>
        <p:txBody>
          <a:bodyPr/>
          <a:lstStyle/>
          <a:p>
            <a:r>
              <a:rPr lang="en-US" dirty="0"/>
              <a:t>Directions:</a:t>
            </a:r>
          </a:p>
        </p:txBody>
      </p:sp>
      <p:sp>
        <p:nvSpPr>
          <p:cNvPr id="3" name="Content Placeholder 2">
            <a:extLst>
              <a:ext uri="{FF2B5EF4-FFF2-40B4-BE49-F238E27FC236}">
                <a16:creationId xmlns:a16="http://schemas.microsoft.com/office/drawing/2014/main" id="{FD8EE4A3-2749-4508-A607-2B7A136774F0}"/>
              </a:ext>
            </a:extLst>
          </p:cNvPr>
          <p:cNvSpPr>
            <a:spLocks noGrp="1"/>
          </p:cNvSpPr>
          <p:nvPr>
            <p:ph idx="1"/>
          </p:nvPr>
        </p:nvSpPr>
        <p:spPr/>
        <p:txBody>
          <a:bodyPr/>
          <a:lstStyle/>
          <a:p>
            <a:pPr marL="342900" indent="-342900">
              <a:buFont typeface="+mj-lt"/>
              <a:buAutoNum type="arabicPeriod"/>
            </a:pPr>
            <a:r>
              <a:rPr lang="en-US" dirty="0"/>
              <a:t>Heat milk in medium saucepan on medium high until it starts to steam.</a:t>
            </a:r>
          </a:p>
          <a:p>
            <a:pPr marL="342900" indent="-342900">
              <a:buFont typeface="+mj-lt"/>
              <a:buAutoNum type="arabicPeriod"/>
            </a:pPr>
            <a:r>
              <a:rPr lang="en-US" dirty="0"/>
              <a:t>Add  the spread, cocoa powder and sugar, and whisk until dissolved and combined.</a:t>
            </a:r>
          </a:p>
          <a:p>
            <a:pPr marL="342900" indent="-342900">
              <a:buFont typeface="+mj-lt"/>
              <a:buAutoNum type="arabicPeriod"/>
            </a:pPr>
            <a:r>
              <a:rPr lang="en-US" dirty="0"/>
              <a:t>Bring to a gentle simmer while stirring and then take off heat. </a:t>
            </a:r>
          </a:p>
          <a:p>
            <a:pPr marL="342900" indent="-342900">
              <a:buFont typeface="+mj-lt"/>
              <a:buAutoNum type="arabicPeriod"/>
            </a:pPr>
            <a:r>
              <a:rPr lang="en-US" dirty="0"/>
              <a:t>Serve with desired toppings. (marshmallows, chocolate chips, crushed hazelnuts)</a:t>
            </a:r>
          </a:p>
          <a:p>
            <a:endParaRPr lang="en-US" dirty="0"/>
          </a:p>
          <a:p>
            <a:endParaRPr lang="en-US" dirty="0"/>
          </a:p>
          <a:p>
            <a:endParaRPr lang="en-US" dirty="0"/>
          </a:p>
          <a:p>
            <a:endParaRPr lang="en-US" dirty="0"/>
          </a:p>
          <a:p>
            <a:endParaRPr lang="en-US" dirty="0"/>
          </a:p>
          <a:p>
            <a:pPr marL="0" indent="0">
              <a:buNone/>
            </a:pPr>
            <a:r>
              <a:rPr lang="en-US" dirty="0"/>
              <a:t>Servings: 4</a:t>
            </a:r>
          </a:p>
        </p:txBody>
      </p:sp>
      <p:sp>
        <p:nvSpPr>
          <p:cNvPr id="4" name="Footer Placeholder 3">
            <a:extLst>
              <a:ext uri="{FF2B5EF4-FFF2-40B4-BE49-F238E27FC236}">
                <a16:creationId xmlns:a16="http://schemas.microsoft.com/office/drawing/2014/main" id="{7E5BB607-3054-4B09-8E4C-928AE6825E1A}"/>
              </a:ext>
            </a:extLst>
          </p:cNvPr>
          <p:cNvSpPr>
            <a:spLocks noGrp="1"/>
          </p:cNvSpPr>
          <p:nvPr>
            <p:ph type="ftr" sz="quarter" idx="11"/>
          </p:nvPr>
        </p:nvSpPr>
        <p:spPr/>
        <p:txBody>
          <a:bodyPr/>
          <a:lstStyle/>
          <a:p>
            <a:r>
              <a:rPr lang="en-US" dirty="0"/>
              <a:t>Source: PA Liquor Control Board Non-Alcoholic Cold-Weather Recipes</a:t>
            </a:r>
          </a:p>
        </p:txBody>
      </p:sp>
    </p:spTree>
    <p:extLst>
      <p:ext uri="{BB962C8B-B14F-4D97-AF65-F5344CB8AC3E}">
        <p14:creationId xmlns:p14="http://schemas.microsoft.com/office/powerpoint/2010/main" val="359780647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E9603FDC-97A3-4133-8BBA-FBF76F8D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23" name="Rectangle 22">
            <a:extLst>
              <a:ext uri="{FF2B5EF4-FFF2-40B4-BE49-F238E27FC236}">
                <a16:creationId xmlns:a16="http://schemas.microsoft.com/office/drawing/2014/main" id="{6DBDB63B-9A0A-47CB-A777-1781C6FD3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00D445E-2DF8-4643-95D0-558E825807DD}"/>
              </a:ext>
            </a:extLst>
          </p:cNvPr>
          <p:cNvSpPr>
            <a:spLocks noGrp="1"/>
          </p:cNvSpPr>
          <p:nvPr>
            <p:ph type="title"/>
          </p:nvPr>
        </p:nvSpPr>
        <p:spPr>
          <a:xfrm>
            <a:off x="868680" y="642593"/>
            <a:ext cx="6281928" cy="1744183"/>
          </a:xfrm>
        </p:spPr>
        <p:txBody>
          <a:bodyPr>
            <a:normAutofit/>
          </a:bodyPr>
          <a:lstStyle/>
          <a:p>
            <a:r>
              <a:rPr lang="en-US"/>
              <a:t>Underage Drinking:</a:t>
            </a:r>
            <a:br>
              <a:rPr lang="en-US"/>
            </a:br>
            <a:r>
              <a:rPr lang="en-US"/>
              <a:t>Myths versus Facts</a:t>
            </a:r>
          </a:p>
        </p:txBody>
      </p:sp>
      <p:sp>
        <p:nvSpPr>
          <p:cNvPr id="9" name="Content Placeholder 8">
            <a:extLst>
              <a:ext uri="{FF2B5EF4-FFF2-40B4-BE49-F238E27FC236}">
                <a16:creationId xmlns:a16="http://schemas.microsoft.com/office/drawing/2014/main" id="{D00C7E5B-38C3-4A8C-A605-6B879FC9FEF3}"/>
              </a:ext>
            </a:extLst>
          </p:cNvPr>
          <p:cNvSpPr>
            <a:spLocks noGrp="1"/>
          </p:cNvSpPr>
          <p:nvPr>
            <p:ph idx="1"/>
          </p:nvPr>
        </p:nvSpPr>
        <p:spPr>
          <a:xfrm>
            <a:off x="868680" y="2386584"/>
            <a:ext cx="6281928" cy="3648456"/>
          </a:xfrm>
        </p:spPr>
        <p:txBody>
          <a:bodyPr>
            <a:normAutofit/>
          </a:bodyPr>
          <a:lstStyle/>
          <a:p>
            <a:r>
              <a:rPr lang="en-US"/>
              <a:t>Myth: Drinking is a good way to loosen up at parties. </a:t>
            </a:r>
          </a:p>
          <a:p>
            <a:r>
              <a:rPr lang="en-US"/>
              <a:t>Fact: Drinking is a dumb way to loosen up. It can make you act foolish, say things you shouldn’t say, and do things you wouldn’t normally do. In fact, drinking can increase the likelihood of fights and sexual assaults. </a:t>
            </a:r>
          </a:p>
        </p:txBody>
      </p:sp>
      <p:sp>
        <p:nvSpPr>
          <p:cNvPr id="6" name="Footer Placeholder 5">
            <a:extLst>
              <a:ext uri="{FF2B5EF4-FFF2-40B4-BE49-F238E27FC236}">
                <a16:creationId xmlns:a16="http://schemas.microsoft.com/office/drawing/2014/main" id="{D9CD1B25-6F9C-4693-87F8-849D9AC67EA7}"/>
              </a:ext>
            </a:extLst>
          </p:cNvPr>
          <p:cNvSpPr>
            <a:spLocks noGrp="1"/>
          </p:cNvSpPr>
          <p:nvPr>
            <p:ph type="ftr" sz="quarter" idx="11"/>
          </p:nvPr>
        </p:nvSpPr>
        <p:spPr>
          <a:xfrm>
            <a:off x="2896577" y="6215283"/>
            <a:ext cx="4754880" cy="255283"/>
          </a:xfrm>
        </p:spPr>
        <p:txBody>
          <a:bodyPr>
            <a:normAutofit/>
          </a:bodyPr>
          <a:lstStyle/>
          <a:p>
            <a:pPr algn="r">
              <a:spcAft>
                <a:spcPts val="600"/>
              </a:spcAft>
            </a:pPr>
            <a:r>
              <a:rPr lang="en-US" dirty="0"/>
              <a:t>Source: Underage Drinking Myths versus Facts  published by SAMHSA</a:t>
            </a:r>
            <a:endParaRPr lang="en-US"/>
          </a:p>
        </p:txBody>
      </p:sp>
      <p:pic>
        <p:nvPicPr>
          <p:cNvPr id="5" name="Content Placeholder 4" descr="A cup of coffee on a table&#10;&#10;Description automatically generated">
            <a:extLst>
              <a:ext uri="{FF2B5EF4-FFF2-40B4-BE49-F238E27FC236}">
                <a16:creationId xmlns:a16="http://schemas.microsoft.com/office/drawing/2014/main" id="{56C0C8DB-2071-4570-8A2D-79F854BE7891}"/>
              </a:ext>
            </a:extLst>
          </p:cNvPr>
          <p:cNvPicPr>
            <a:picLocks noChangeAspect="1"/>
          </p:cNvPicPr>
          <p:nvPr/>
        </p:nvPicPr>
        <p:blipFill rotWithShape="1">
          <a:blip r:embed="rId2">
            <a:extLst>
              <a:ext uri="{28A0092B-C50C-407E-A947-70E740481C1C}">
                <a14:useLocalDpi xmlns:a14="http://schemas.microsoft.com/office/drawing/2010/main" val="0"/>
              </a:ext>
            </a:extLst>
          </a:blip>
          <a:srcRect l="25102" r="26433"/>
          <a:stretch/>
        </p:blipFill>
        <p:spPr>
          <a:xfrm>
            <a:off x="7837371" y="237744"/>
            <a:ext cx="4124416" cy="6382512"/>
          </a:xfrm>
          <a:prstGeom prst="rect">
            <a:avLst/>
          </a:prstGeom>
        </p:spPr>
      </p:pic>
    </p:spTree>
    <p:extLst>
      <p:ext uri="{BB962C8B-B14F-4D97-AF65-F5344CB8AC3E}">
        <p14:creationId xmlns:p14="http://schemas.microsoft.com/office/powerpoint/2010/main" val="584425016"/>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FF5D5D3-8E5C-431F-8A46-4EC7333E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EED4FE5-E011-48EB-BF16-B127FDB76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5" name="Rectangle 14">
            <a:extLst>
              <a:ext uri="{FF2B5EF4-FFF2-40B4-BE49-F238E27FC236}">
                <a16:creationId xmlns:a16="http://schemas.microsoft.com/office/drawing/2014/main" id="{7D1D3795-2AE3-4E10-B3E0-8C87DE95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1BE3DB4-F2D8-49E9-A4C7-252328B822E6}"/>
              </a:ext>
            </a:extLst>
          </p:cNvPr>
          <p:cNvSpPr>
            <a:spLocks noGrp="1"/>
          </p:cNvSpPr>
          <p:nvPr>
            <p:ph type="title"/>
          </p:nvPr>
        </p:nvSpPr>
        <p:spPr>
          <a:xfrm>
            <a:off x="9387189" y="612843"/>
            <a:ext cx="2247091" cy="1499738"/>
          </a:xfrm>
        </p:spPr>
        <p:txBody>
          <a:bodyPr anchor="b">
            <a:normAutofit/>
          </a:bodyPr>
          <a:lstStyle/>
          <a:p>
            <a:r>
              <a:rPr lang="en-US" sz="2800" dirty="0"/>
              <a:t>Ingredients</a:t>
            </a:r>
          </a:p>
        </p:txBody>
      </p:sp>
      <p:pic>
        <p:nvPicPr>
          <p:cNvPr id="4" name="Content Placeholder 3">
            <a:extLst>
              <a:ext uri="{FF2B5EF4-FFF2-40B4-BE49-F238E27FC236}">
                <a16:creationId xmlns:a16="http://schemas.microsoft.com/office/drawing/2014/main" id="{4879D726-8C2C-4280-AA81-3D53C44A3F7F}"/>
              </a:ext>
            </a:extLst>
          </p:cNvPr>
          <p:cNvPicPr>
            <a:picLocks noChangeAspect="1"/>
          </p:cNvPicPr>
          <p:nvPr/>
        </p:nvPicPr>
        <p:blipFill>
          <a:blip r:embed="rId2"/>
          <a:stretch>
            <a:fillRect/>
          </a:stretch>
        </p:blipFill>
        <p:spPr>
          <a:xfrm>
            <a:off x="712840" y="722376"/>
            <a:ext cx="7678365" cy="5413248"/>
          </a:xfrm>
          <a:prstGeom prst="rect">
            <a:avLst/>
          </a:prstGeom>
        </p:spPr>
      </p:pic>
      <p:sp>
        <p:nvSpPr>
          <p:cNvPr id="8" name="Content Placeholder 7">
            <a:extLst>
              <a:ext uri="{FF2B5EF4-FFF2-40B4-BE49-F238E27FC236}">
                <a16:creationId xmlns:a16="http://schemas.microsoft.com/office/drawing/2014/main" id="{14FB9F7D-ACCD-4D7B-B45D-FFAC1BA48144}"/>
              </a:ext>
            </a:extLst>
          </p:cNvPr>
          <p:cNvSpPr>
            <a:spLocks noGrp="1"/>
          </p:cNvSpPr>
          <p:nvPr>
            <p:ph idx="1"/>
          </p:nvPr>
        </p:nvSpPr>
        <p:spPr>
          <a:xfrm>
            <a:off x="9387190" y="2149813"/>
            <a:ext cx="2247090" cy="4046706"/>
          </a:xfrm>
        </p:spPr>
        <p:txBody>
          <a:bodyPr>
            <a:normAutofit/>
          </a:bodyPr>
          <a:lstStyle/>
          <a:p>
            <a:r>
              <a:rPr lang="en-US" sz="1400" dirty="0"/>
              <a:t>Sparkling apple cider</a:t>
            </a:r>
          </a:p>
          <a:p>
            <a:r>
              <a:rPr lang="en-US" sz="1400" dirty="0"/>
              <a:t>Fresh apple cider</a:t>
            </a:r>
          </a:p>
          <a:p>
            <a:r>
              <a:rPr lang="en-US" sz="1400" dirty="0"/>
              <a:t>French vanilla ice cream</a:t>
            </a:r>
          </a:p>
          <a:p>
            <a:r>
              <a:rPr lang="en-US" sz="1400" dirty="0"/>
              <a:t>Optional garnish:</a:t>
            </a:r>
          </a:p>
          <a:p>
            <a:pPr lvl="1"/>
            <a:r>
              <a:rPr lang="en-US" sz="1200" dirty="0"/>
              <a:t>Whipped cream</a:t>
            </a:r>
          </a:p>
          <a:p>
            <a:pPr lvl="1"/>
            <a:r>
              <a:rPr lang="en-US" sz="1400" dirty="0"/>
              <a:t>Apple slice</a:t>
            </a:r>
          </a:p>
          <a:p>
            <a:pPr lvl="1"/>
            <a:r>
              <a:rPr lang="en-US" sz="1400" dirty="0"/>
              <a:t>Ground cinnamon</a:t>
            </a:r>
          </a:p>
          <a:p>
            <a:pPr lvl="1"/>
            <a:r>
              <a:rPr lang="en-US" sz="1400" dirty="0"/>
              <a:t>Caramel sauce</a:t>
            </a:r>
          </a:p>
          <a:p>
            <a:pPr lvl="1"/>
            <a:r>
              <a:rPr lang="en-US" sz="1400" dirty="0"/>
              <a:t>Cinnamon stick</a:t>
            </a:r>
          </a:p>
        </p:txBody>
      </p:sp>
    </p:spTree>
    <p:extLst>
      <p:ext uri="{BB962C8B-B14F-4D97-AF65-F5344CB8AC3E}">
        <p14:creationId xmlns:p14="http://schemas.microsoft.com/office/powerpoint/2010/main" val="26844532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ttle of beer on a table&#10;&#10;Description automatically generated">
            <a:extLst>
              <a:ext uri="{FF2B5EF4-FFF2-40B4-BE49-F238E27FC236}">
                <a16:creationId xmlns:a16="http://schemas.microsoft.com/office/drawing/2014/main" id="{F790C6EA-334F-46D0-83E7-983AC30BB0C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22267" b="274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6B44AAF6-92CD-4B63-A9B4-AE68A473BB20}"/>
              </a:ext>
            </a:extLst>
          </p:cNvPr>
          <p:cNvSpPr txBox="1"/>
          <p:nvPr/>
        </p:nvSpPr>
        <p:spPr>
          <a:xfrm>
            <a:off x="8519368" y="-36479"/>
            <a:ext cx="3136739" cy="1200329"/>
          </a:xfrm>
          <a:prstGeom prst="rect">
            <a:avLst/>
          </a:prstGeom>
          <a:noFill/>
        </p:spPr>
        <p:txBody>
          <a:bodyPr wrap="square" rtlCol="0">
            <a:spAutoFit/>
          </a:bodyPr>
          <a:lstStyle/>
          <a:p>
            <a:r>
              <a:rPr lang="en-US" sz="3600" b="1" i="1" dirty="0">
                <a:latin typeface="Bradley Hand ITC" panose="03070402050302030203" pitchFamily="66" charset="0"/>
              </a:rPr>
              <a:t>Gather your ingredients:</a:t>
            </a:r>
          </a:p>
        </p:txBody>
      </p:sp>
    </p:spTree>
    <p:extLst>
      <p:ext uri="{BB962C8B-B14F-4D97-AF65-F5344CB8AC3E}">
        <p14:creationId xmlns:p14="http://schemas.microsoft.com/office/powerpoint/2010/main" val="29879198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EE445-26C9-4DE1-95E3-95323B7DA291}"/>
              </a:ext>
            </a:extLst>
          </p:cNvPr>
          <p:cNvSpPr>
            <a:spLocks noGrp="1"/>
          </p:cNvSpPr>
          <p:nvPr>
            <p:ph type="title"/>
          </p:nvPr>
        </p:nvSpPr>
        <p:spPr/>
        <p:txBody>
          <a:bodyPr/>
          <a:lstStyle/>
          <a:p>
            <a:r>
              <a:rPr lang="en-US" dirty="0"/>
              <a:t>Directions</a:t>
            </a:r>
          </a:p>
        </p:txBody>
      </p:sp>
      <p:sp>
        <p:nvSpPr>
          <p:cNvPr id="3" name="Content Placeholder 2">
            <a:extLst>
              <a:ext uri="{FF2B5EF4-FFF2-40B4-BE49-F238E27FC236}">
                <a16:creationId xmlns:a16="http://schemas.microsoft.com/office/drawing/2014/main" id="{93FE6109-F4BC-4AC5-8FFD-3CAEB0B6580A}"/>
              </a:ext>
            </a:extLst>
          </p:cNvPr>
          <p:cNvSpPr>
            <a:spLocks noGrp="1"/>
          </p:cNvSpPr>
          <p:nvPr>
            <p:ph idx="1"/>
          </p:nvPr>
        </p:nvSpPr>
        <p:spPr/>
        <p:txBody>
          <a:bodyPr>
            <a:normAutofit/>
          </a:bodyPr>
          <a:lstStyle/>
          <a:p>
            <a:pPr marL="342900" indent="-342900">
              <a:buFont typeface="+mj-lt"/>
              <a:buAutoNum type="arabicPeriod"/>
            </a:pPr>
            <a:r>
              <a:rPr lang="en-US" dirty="0"/>
              <a:t>Scoop ice cream into a cup and pour equal parts sparkling apple cider and fresh apple cider.</a:t>
            </a:r>
          </a:p>
          <a:p>
            <a:pPr marL="342900" indent="-342900">
              <a:buFont typeface="+mj-lt"/>
              <a:buAutoNum type="arabicPeriod"/>
            </a:pPr>
            <a:r>
              <a:rPr lang="en-US" dirty="0"/>
              <a:t>Top with whipped cream, an apple slice, a sprinkle of ground cinnamon, a cinnamon stick and caramel sauce.</a:t>
            </a:r>
          </a:p>
          <a:p>
            <a:endParaRPr lang="en-US" dirty="0"/>
          </a:p>
          <a:p>
            <a:endParaRPr lang="en-US" dirty="0"/>
          </a:p>
          <a:p>
            <a:endParaRPr lang="en-US" dirty="0"/>
          </a:p>
          <a:p>
            <a:endParaRPr lang="en-US" dirty="0"/>
          </a:p>
          <a:p>
            <a:endParaRPr lang="en-US" dirty="0"/>
          </a:p>
          <a:p>
            <a:pPr marL="0" indent="0">
              <a:buNone/>
            </a:pPr>
            <a:r>
              <a:rPr lang="en-US" dirty="0"/>
              <a:t>Servings: 1</a:t>
            </a:r>
          </a:p>
        </p:txBody>
      </p:sp>
      <p:sp>
        <p:nvSpPr>
          <p:cNvPr id="4" name="Footer Placeholder 3">
            <a:extLst>
              <a:ext uri="{FF2B5EF4-FFF2-40B4-BE49-F238E27FC236}">
                <a16:creationId xmlns:a16="http://schemas.microsoft.com/office/drawing/2014/main" id="{324F3DB9-2170-4777-969A-0916C34FAC64}"/>
              </a:ext>
            </a:extLst>
          </p:cNvPr>
          <p:cNvSpPr>
            <a:spLocks noGrp="1"/>
          </p:cNvSpPr>
          <p:nvPr>
            <p:ph type="ftr" sz="quarter" idx="11"/>
          </p:nvPr>
        </p:nvSpPr>
        <p:spPr/>
        <p:txBody>
          <a:bodyPr/>
          <a:lstStyle/>
          <a:p>
            <a:r>
              <a:rPr lang="en-US"/>
              <a:t>Source: PA Liquor Control Board Non-Alcoholic Cold-Weather Recipes</a:t>
            </a:r>
          </a:p>
        </p:txBody>
      </p:sp>
    </p:spTree>
    <p:extLst>
      <p:ext uri="{BB962C8B-B14F-4D97-AF65-F5344CB8AC3E}">
        <p14:creationId xmlns:p14="http://schemas.microsoft.com/office/powerpoint/2010/main" val="3721467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603FDC-97A3-4133-8BBA-FBF76F8D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4" name="Rectangle 13">
            <a:extLst>
              <a:ext uri="{FF2B5EF4-FFF2-40B4-BE49-F238E27FC236}">
                <a16:creationId xmlns:a16="http://schemas.microsoft.com/office/drawing/2014/main" id="{6DBDB63B-9A0A-47CB-A777-1781C6FD3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66DC1CC-AD76-4B9D-8154-CDF4CD56A025}"/>
              </a:ext>
            </a:extLst>
          </p:cNvPr>
          <p:cNvSpPr>
            <a:spLocks noGrp="1"/>
          </p:cNvSpPr>
          <p:nvPr>
            <p:ph type="title"/>
          </p:nvPr>
        </p:nvSpPr>
        <p:spPr>
          <a:xfrm>
            <a:off x="868680" y="642593"/>
            <a:ext cx="6281928" cy="1744183"/>
          </a:xfrm>
        </p:spPr>
        <p:txBody>
          <a:bodyPr>
            <a:normAutofit/>
          </a:bodyPr>
          <a:lstStyle/>
          <a:p>
            <a:r>
              <a:rPr lang="en-US" dirty="0"/>
              <a:t>Myth: Drinking isn’t all that dangerous.</a:t>
            </a:r>
          </a:p>
        </p:txBody>
      </p:sp>
      <p:sp>
        <p:nvSpPr>
          <p:cNvPr id="9" name="Content Placeholder 8">
            <a:extLst>
              <a:ext uri="{FF2B5EF4-FFF2-40B4-BE49-F238E27FC236}">
                <a16:creationId xmlns:a16="http://schemas.microsoft.com/office/drawing/2014/main" id="{BDE5B4FA-A680-450B-A3B7-D365EC06E7CC}"/>
              </a:ext>
            </a:extLst>
          </p:cNvPr>
          <p:cNvSpPr>
            <a:spLocks noGrp="1"/>
          </p:cNvSpPr>
          <p:nvPr>
            <p:ph idx="1"/>
          </p:nvPr>
        </p:nvSpPr>
        <p:spPr>
          <a:xfrm>
            <a:off x="868680" y="2386584"/>
            <a:ext cx="6281928" cy="3648456"/>
          </a:xfrm>
        </p:spPr>
        <p:txBody>
          <a:bodyPr>
            <a:normAutofit/>
          </a:bodyPr>
          <a:lstStyle/>
          <a:p>
            <a:r>
              <a:rPr lang="en-US" dirty="0"/>
              <a:t>Fact:</a:t>
            </a:r>
          </a:p>
          <a:p>
            <a:pPr marL="0" indent="0">
              <a:buNone/>
            </a:pPr>
            <a:r>
              <a:rPr lang="en-US" dirty="0"/>
              <a:t>“Many risks are associated with drinking, including impaired driving, unintentional injuries, violence, unsafe sexual behavior, suicide attempts, overdoses, and death. Even college students who don't drink may experience secondhand effects, such as disrupted study and sleep or being involved in an alcohol-related assault.”</a:t>
            </a:r>
          </a:p>
        </p:txBody>
      </p:sp>
      <p:pic>
        <p:nvPicPr>
          <p:cNvPr id="5" name="Content Placeholder 4" descr="A picture containing table, cup, food, sitting&#10;&#10;Description automatically generated">
            <a:extLst>
              <a:ext uri="{FF2B5EF4-FFF2-40B4-BE49-F238E27FC236}">
                <a16:creationId xmlns:a16="http://schemas.microsoft.com/office/drawing/2014/main" id="{AC27803B-2A60-46D3-92D7-FDB2C67A8755}"/>
              </a:ext>
            </a:extLst>
          </p:cNvPr>
          <p:cNvPicPr>
            <a:picLocks noChangeAspect="1"/>
          </p:cNvPicPr>
          <p:nvPr/>
        </p:nvPicPr>
        <p:blipFill rotWithShape="1">
          <a:blip r:embed="rId2">
            <a:extLst>
              <a:ext uri="{28A0092B-C50C-407E-A947-70E740481C1C}">
                <a14:useLocalDpi xmlns:a14="http://schemas.microsoft.com/office/drawing/2010/main" val="0"/>
              </a:ext>
            </a:extLst>
          </a:blip>
          <a:srcRect l="3922" r="9916" b="-2"/>
          <a:stretch/>
        </p:blipFill>
        <p:spPr>
          <a:xfrm>
            <a:off x="7837371" y="237744"/>
            <a:ext cx="4124416" cy="6382512"/>
          </a:xfrm>
          <a:prstGeom prst="rect">
            <a:avLst/>
          </a:prstGeom>
        </p:spPr>
      </p:pic>
      <p:sp>
        <p:nvSpPr>
          <p:cNvPr id="3" name="Footer Placeholder 2">
            <a:extLst>
              <a:ext uri="{FF2B5EF4-FFF2-40B4-BE49-F238E27FC236}">
                <a16:creationId xmlns:a16="http://schemas.microsoft.com/office/drawing/2014/main" id="{2F402636-0F94-4F94-9EF8-A45BD97BB015}"/>
              </a:ext>
            </a:extLst>
          </p:cNvPr>
          <p:cNvSpPr>
            <a:spLocks noGrp="1"/>
          </p:cNvSpPr>
          <p:nvPr>
            <p:ph type="ftr" sz="quarter" idx="11"/>
          </p:nvPr>
        </p:nvSpPr>
        <p:spPr>
          <a:xfrm>
            <a:off x="1275267" y="6087391"/>
            <a:ext cx="5212080" cy="256032"/>
          </a:xfrm>
        </p:spPr>
        <p:txBody>
          <a:bodyPr/>
          <a:lstStyle/>
          <a:p>
            <a:r>
              <a:rPr lang="en-US" dirty="0"/>
              <a:t>Source: College Drinking: Changing the Culture</a:t>
            </a:r>
          </a:p>
        </p:txBody>
      </p:sp>
    </p:spTree>
    <p:extLst>
      <p:ext uri="{BB962C8B-B14F-4D97-AF65-F5344CB8AC3E}">
        <p14:creationId xmlns:p14="http://schemas.microsoft.com/office/powerpoint/2010/main" val="2613682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F5D5D3-8E5C-431F-8A46-4EC7333E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ED4FE5-E011-48EB-BF16-B127FDB76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3" name="Rectangle 12">
            <a:extLst>
              <a:ext uri="{FF2B5EF4-FFF2-40B4-BE49-F238E27FC236}">
                <a16:creationId xmlns:a16="http://schemas.microsoft.com/office/drawing/2014/main" id="{7D1D3795-2AE3-4E10-B3E0-8C87DE95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7328BE3-4A43-4295-9541-44AD44139582}"/>
              </a:ext>
            </a:extLst>
          </p:cNvPr>
          <p:cNvSpPr>
            <a:spLocks noGrp="1"/>
          </p:cNvSpPr>
          <p:nvPr>
            <p:ph type="title"/>
          </p:nvPr>
        </p:nvSpPr>
        <p:spPr>
          <a:xfrm>
            <a:off x="9387189" y="612843"/>
            <a:ext cx="2247091" cy="1499738"/>
          </a:xfrm>
        </p:spPr>
        <p:txBody>
          <a:bodyPr anchor="b">
            <a:normAutofit/>
          </a:bodyPr>
          <a:lstStyle/>
          <a:p>
            <a:r>
              <a:rPr lang="en-US" sz="2800" dirty="0"/>
              <a:t>Ingredients</a:t>
            </a:r>
          </a:p>
        </p:txBody>
      </p:sp>
      <p:pic>
        <p:nvPicPr>
          <p:cNvPr id="4" name="Picture 3">
            <a:extLst>
              <a:ext uri="{FF2B5EF4-FFF2-40B4-BE49-F238E27FC236}">
                <a16:creationId xmlns:a16="http://schemas.microsoft.com/office/drawing/2014/main" id="{94002137-B423-47D7-892F-211544E890A7}"/>
              </a:ext>
            </a:extLst>
          </p:cNvPr>
          <p:cNvPicPr>
            <a:picLocks noChangeAspect="1"/>
          </p:cNvPicPr>
          <p:nvPr/>
        </p:nvPicPr>
        <p:blipFill>
          <a:blip r:embed="rId2"/>
          <a:stretch>
            <a:fillRect/>
          </a:stretch>
        </p:blipFill>
        <p:spPr>
          <a:xfrm>
            <a:off x="711190" y="740417"/>
            <a:ext cx="7681665" cy="5377165"/>
          </a:xfrm>
          <a:prstGeom prst="rect">
            <a:avLst/>
          </a:prstGeom>
        </p:spPr>
      </p:pic>
      <p:sp>
        <p:nvSpPr>
          <p:cNvPr id="3" name="Content Placeholder 2">
            <a:extLst>
              <a:ext uri="{FF2B5EF4-FFF2-40B4-BE49-F238E27FC236}">
                <a16:creationId xmlns:a16="http://schemas.microsoft.com/office/drawing/2014/main" id="{D125ED43-09B1-4ED1-8BD5-C7CFFD44F158}"/>
              </a:ext>
            </a:extLst>
          </p:cNvPr>
          <p:cNvSpPr>
            <a:spLocks noGrp="1"/>
          </p:cNvSpPr>
          <p:nvPr>
            <p:ph idx="1"/>
          </p:nvPr>
        </p:nvSpPr>
        <p:spPr>
          <a:xfrm>
            <a:off x="9387190" y="2149813"/>
            <a:ext cx="2247090" cy="4046706"/>
          </a:xfrm>
        </p:spPr>
        <p:txBody>
          <a:bodyPr>
            <a:normAutofit/>
          </a:bodyPr>
          <a:lstStyle/>
          <a:p>
            <a:r>
              <a:rPr lang="en-US" sz="1400" dirty="0"/>
              <a:t>5 cups of tropical punch</a:t>
            </a:r>
          </a:p>
          <a:p>
            <a:r>
              <a:rPr lang="en-US" sz="1400" dirty="0"/>
              <a:t>1 cup cranberry juice</a:t>
            </a:r>
          </a:p>
          <a:p>
            <a:r>
              <a:rPr lang="en-US" sz="1400" dirty="0"/>
              <a:t>1 cup pineapple juice</a:t>
            </a:r>
          </a:p>
          <a:p>
            <a:r>
              <a:rPr lang="en-US" sz="1400" dirty="0"/>
              <a:t>½ cup lemon juice</a:t>
            </a:r>
          </a:p>
          <a:p>
            <a:r>
              <a:rPr lang="en-US" sz="1400" dirty="0"/>
              <a:t>4 to 5 cups ginger ale</a:t>
            </a:r>
          </a:p>
          <a:p>
            <a:r>
              <a:rPr lang="en-US" sz="1400" dirty="0"/>
              <a:t>1-pint raspberry sherbet</a:t>
            </a:r>
          </a:p>
        </p:txBody>
      </p:sp>
    </p:spTree>
    <p:extLst>
      <p:ext uri="{BB962C8B-B14F-4D97-AF65-F5344CB8AC3E}">
        <p14:creationId xmlns:p14="http://schemas.microsoft.com/office/powerpoint/2010/main" val="41034489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ttle of beer on a table&#10;&#10;Description automatically generated">
            <a:extLst>
              <a:ext uri="{FF2B5EF4-FFF2-40B4-BE49-F238E27FC236}">
                <a16:creationId xmlns:a16="http://schemas.microsoft.com/office/drawing/2014/main" id="{9D9B845D-D97A-420D-9348-13F14FE9CC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70" b="18644"/>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B8E3E8D-3855-4966-8890-7F9F26EBB296}"/>
              </a:ext>
            </a:extLst>
          </p:cNvPr>
          <p:cNvSpPr txBox="1"/>
          <p:nvPr/>
        </p:nvSpPr>
        <p:spPr>
          <a:xfrm>
            <a:off x="7275362" y="80485"/>
            <a:ext cx="3136739" cy="1200329"/>
          </a:xfrm>
          <a:prstGeom prst="rect">
            <a:avLst/>
          </a:prstGeom>
          <a:noFill/>
        </p:spPr>
        <p:txBody>
          <a:bodyPr wrap="square" rtlCol="0">
            <a:spAutoFit/>
          </a:bodyPr>
          <a:lstStyle/>
          <a:p>
            <a:r>
              <a:rPr lang="en-US" sz="3600" b="1" i="1" dirty="0">
                <a:latin typeface="Bradley Hand ITC" panose="03070402050302030203" pitchFamily="66" charset="0"/>
              </a:rPr>
              <a:t>Gather your ingredients:</a:t>
            </a:r>
          </a:p>
        </p:txBody>
      </p:sp>
    </p:spTree>
    <p:extLst>
      <p:ext uri="{BB962C8B-B14F-4D97-AF65-F5344CB8AC3E}">
        <p14:creationId xmlns:p14="http://schemas.microsoft.com/office/powerpoint/2010/main" val="16956593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9421-B043-4ABB-A2D9-4A57944FBF27}"/>
              </a:ext>
            </a:extLst>
          </p:cNvPr>
          <p:cNvSpPr>
            <a:spLocks noGrp="1"/>
          </p:cNvSpPr>
          <p:nvPr>
            <p:ph type="title"/>
          </p:nvPr>
        </p:nvSpPr>
        <p:spPr/>
        <p:txBody>
          <a:bodyPr/>
          <a:lstStyle/>
          <a:p>
            <a:r>
              <a:rPr lang="en-US" dirty="0"/>
              <a:t>Directions</a:t>
            </a:r>
          </a:p>
        </p:txBody>
      </p:sp>
      <p:sp>
        <p:nvSpPr>
          <p:cNvPr id="3" name="Content Placeholder 2">
            <a:extLst>
              <a:ext uri="{FF2B5EF4-FFF2-40B4-BE49-F238E27FC236}">
                <a16:creationId xmlns:a16="http://schemas.microsoft.com/office/drawing/2014/main" id="{87F8B622-6979-4A2B-84A0-420204CF60DE}"/>
              </a:ext>
            </a:extLst>
          </p:cNvPr>
          <p:cNvSpPr>
            <a:spLocks noGrp="1"/>
          </p:cNvSpPr>
          <p:nvPr>
            <p:ph idx="1"/>
          </p:nvPr>
        </p:nvSpPr>
        <p:spPr/>
        <p:txBody>
          <a:bodyPr/>
          <a:lstStyle/>
          <a:p>
            <a:pPr marL="342900" indent="-342900">
              <a:buFont typeface="+mj-lt"/>
              <a:buAutoNum type="arabicPeriod"/>
            </a:pPr>
            <a:r>
              <a:rPr lang="en-US" dirty="0"/>
              <a:t>Make sure all ingredients are chilled.</a:t>
            </a:r>
          </a:p>
          <a:p>
            <a:pPr marL="342900" indent="-342900">
              <a:buFont typeface="+mj-lt"/>
              <a:buAutoNum type="arabicPeriod"/>
            </a:pPr>
            <a:r>
              <a:rPr lang="en-US" dirty="0"/>
              <a:t>Combine punch and all juices into a large punch bowl</a:t>
            </a:r>
          </a:p>
          <a:p>
            <a:pPr marL="342900" indent="-342900">
              <a:buFont typeface="+mj-lt"/>
              <a:buAutoNum type="arabicPeriod"/>
            </a:pPr>
            <a:r>
              <a:rPr lang="en-US" dirty="0"/>
              <a:t>Add ginger ale slowly to keep as much fizz as possible.</a:t>
            </a:r>
          </a:p>
          <a:p>
            <a:pPr marL="342900" indent="-342900">
              <a:buFont typeface="+mj-lt"/>
              <a:buAutoNum type="arabicPeriod"/>
            </a:pPr>
            <a:r>
              <a:rPr lang="en-US" dirty="0"/>
              <a:t>Add scoops of raspberry sherbet and let sit for a few minutes.</a:t>
            </a:r>
          </a:p>
          <a:p>
            <a:endParaRPr lang="en-US" dirty="0"/>
          </a:p>
          <a:p>
            <a:endParaRPr lang="en-US" dirty="0"/>
          </a:p>
          <a:p>
            <a:endParaRPr lang="en-US" dirty="0"/>
          </a:p>
          <a:p>
            <a:pPr marL="0" indent="0">
              <a:buNone/>
            </a:pPr>
            <a:endParaRPr lang="en-US" dirty="0"/>
          </a:p>
          <a:p>
            <a:pPr marL="0" indent="0">
              <a:buNone/>
            </a:pPr>
            <a:endParaRPr lang="en-US" dirty="0"/>
          </a:p>
          <a:p>
            <a:pPr marL="0" indent="0">
              <a:buNone/>
            </a:pPr>
            <a:r>
              <a:rPr lang="en-US" dirty="0"/>
              <a:t>Servings: 16</a:t>
            </a:r>
          </a:p>
        </p:txBody>
      </p:sp>
      <p:sp>
        <p:nvSpPr>
          <p:cNvPr id="4" name="Footer Placeholder 3">
            <a:extLst>
              <a:ext uri="{FF2B5EF4-FFF2-40B4-BE49-F238E27FC236}">
                <a16:creationId xmlns:a16="http://schemas.microsoft.com/office/drawing/2014/main" id="{D02A0683-5DFF-48B7-A606-5673DA7031C8}"/>
              </a:ext>
            </a:extLst>
          </p:cNvPr>
          <p:cNvSpPr>
            <a:spLocks noGrp="1"/>
          </p:cNvSpPr>
          <p:nvPr>
            <p:ph type="ftr" sz="quarter" idx="11"/>
          </p:nvPr>
        </p:nvSpPr>
        <p:spPr/>
        <p:txBody>
          <a:bodyPr/>
          <a:lstStyle/>
          <a:p>
            <a:r>
              <a:rPr lang="en-US"/>
              <a:t>Source: PA Liquor Control Board Non-Alcoholic Cold-Weather Recipes</a:t>
            </a:r>
          </a:p>
        </p:txBody>
      </p:sp>
    </p:spTree>
    <p:extLst>
      <p:ext uri="{BB962C8B-B14F-4D97-AF65-F5344CB8AC3E}">
        <p14:creationId xmlns:p14="http://schemas.microsoft.com/office/powerpoint/2010/main" val="415163295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603FDC-97A3-4133-8BBA-FBF76F8D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4" name="Rectangle 13">
            <a:extLst>
              <a:ext uri="{FF2B5EF4-FFF2-40B4-BE49-F238E27FC236}">
                <a16:creationId xmlns:a16="http://schemas.microsoft.com/office/drawing/2014/main" id="{6DBDB63B-9A0A-47CB-A777-1781C6FD3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9298CBA9-BE65-4834-BD6D-60E2EB402CD5}"/>
              </a:ext>
            </a:extLst>
          </p:cNvPr>
          <p:cNvSpPr>
            <a:spLocks noGrp="1"/>
          </p:cNvSpPr>
          <p:nvPr>
            <p:ph type="title"/>
          </p:nvPr>
        </p:nvSpPr>
        <p:spPr>
          <a:xfrm>
            <a:off x="868680" y="642593"/>
            <a:ext cx="6281928" cy="1744183"/>
          </a:xfrm>
        </p:spPr>
        <p:txBody>
          <a:bodyPr>
            <a:normAutofit fontScale="90000"/>
          </a:bodyPr>
          <a:lstStyle/>
          <a:p>
            <a:r>
              <a:rPr lang="en-US" dirty="0"/>
              <a:t>Myth: I can manage to drive well enough after a few drinks.</a:t>
            </a:r>
          </a:p>
        </p:txBody>
      </p:sp>
      <p:sp>
        <p:nvSpPr>
          <p:cNvPr id="9" name="Content Placeholder 8">
            <a:extLst>
              <a:ext uri="{FF2B5EF4-FFF2-40B4-BE49-F238E27FC236}">
                <a16:creationId xmlns:a16="http://schemas.microsoft.com/office/drawing/2014/main" id="{6654DCC2-A06E-467A-9B60-C57BEAFDCD55}"/>
              </a:ext>
            </a:extLst>
          </p:cNvPr>
          <p:cNvSpPr>
            <a:spLocks noGrp="1"/>
          </p:cNvSpPr>
          <p:nvPr>
            <p:ph idx="1"/>
          </p:nvPr>
        </p:nvSpPr>
        <p:spPr>
          <a:xfrm>
            <a:off x="868680" y="2386584"/>
            <a:ext cx="6281928" cy="3648456"/>
          </a:xfrm>
        </p:spPr>
        <p:txBody>
          <a:bodyPr>
            <a:normAutofit fontScale="92500"/>
          </a:bodyPr>
          <a:lstStyle/>
          <a:p>
            <a:r>
              <a:rPr lang="en-US" b="1" dirty="0"/>
              <a:t>Fact :</a:t>
            </a:r>
          </a:p>
          <a:p>
            <a:pPr marL="0" indent="0">
              <a:buNone/>
            </a:pPr>
            <a:r>
              <a:rPr lang="en-US" dirty="0"/>
              <a:t>“The effects of alcohol start sooner than people realize, with mild impairment (up to 0.05 blood alcohol concentration [BAC]) starting to affect speech, memory, attention, coordination, and balance. And if you are under 21, driving after drinking any amount of alcohol is illegal and you could lose your license. The risks of a fatal crash for drivers with positive BAC compared with other drivers increase as the BAC increases, and the risks increase more steeply for drivers younger than age 21 than for older drivers. Critical decision-making abilities and driving-related skills are already diminished long before a person shows physical signs of intoxication.”</a:t>
            </a:r>
          </a:p>
          <a:p>
            <a:endParaRPr lang="en-US" dirty="0"/>
          </a:p>
        </p:txBody>
      </p:sp>
      <p:pic>
        <p:nvPicPr>
          <p:cNvPr id="5" name="Content Placeholder 4" descr="A close up of a glass of beer on a table&#10;&#10;Description automatically generated">
            <a:extLst>
              <a:ext uri="{FF2B5EF4-FFF2-40B4-BE49-F238E27FC236}">
                <a16:creationId xmlns:a16="http://schemas.microsoft.com/office/drawing/2014/main" id="{362CF8AA-B618-44DA-8641-00190473BEEE}"/>
              </a:ext>
            </a:extLst>
          </p:cNvPr>
          <p:cNvPicPr>
            <a:picLocks noChangeAspect="1"/>
          </p:cNvPicPr>
          <p:nvPr/>
        </p:nvPicPr>
        <p:blipFill rotWithShape="1">
          <a:blip r:embed="rId2">
            <a:extLst>
              <a:ext uri="{28A0092B-C50C-407E-A947-70E740481C1C}">
                <a14:useLocalDpi xmlns:a14="http://schemas.microsoft.com/office/drawing/2010/main" val="0"/>
              </a:ext>
            </a:extLst>
          </a:blip>
          <a:srcRect l="4795" r="9043" b="-2"/>
          <a:stretch/>
        </p:blipFill>
        <p:spPr>
          <a:xfrm>
            <a:off x="7837371" y="237744"/>
            <a:ext cx="4124416" cy="6382512"/>
          </a:xfrm>
          <a:prstGeom prst="rect">
            <a:avLst/>
          </a:prstGeom>
        </p:spPr>
      </p:pic>
      <p:sp>
        <p:nvSpPr>
          <p:cNvPr id="3" name="Footer Placeholder 2">
            <a:extLst>
              <a:ext uri="{FF2B5EF4-FFF2-40B4-BE49-F238E27FC236}">
                <a16:creationId xmlns:a16="http://schemas.microsoft.com/office/drawing/2014/main" id="{D7092A55-F79C-41B1-A66E-27BBA9EE638F}"/>
              </a:ext>
            </a:extLst>
          </p:cNvPr>
          <p:cNvSpPr>
            <a:spLocks noGrp="1"/>
          </p:cNvSpPr>
          <p:nvPr>
            <p:ph type="ftr" sz="quarter" idx="11"/>
          </p:nvPr>
        </p:nvSpPr>
        <p:spPr>
          <a:xfrm>
            <a:off x="1224932" y="6172200"/>
            <a:ext cx="5212080" cy="256032"/>
          </a:xfrm>
        </p:spPr>
        <p:txBody>
          <a:bodyPr/>
          <a:lstStyle/>
          <a:p>
            <a:r>
              <a:rPr lang="en-US"/>
              <a:t>Source: College Drinking: Changing the Culture - Myths</a:t>
            </a:r>
          </a:p>
        </p:txBody>
      </p:sp>
    </p:spTree>
    <p:extLst>
      <p:ext uri="{BB962C8B-B14F-4D97-AF65-F5344CB8AC3E}">
        <p14:creationId xmlns:p14="http://schemas.microsoft.com/office/powerpoint/2010/main" val="27505438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9603FDC-97A3-4133-8BBA-FBF76F8D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2" name="Rectangle 11">
            <a:extLst>
              <a:ext uri="{FF2B5EF4-FFF2-40B4-BE49-F238E27FC236}">
                <a16:creationId xmlns:a16="http://schemas.microsoft.com/office/drawing/2014/main" id="{6DBDB63B-9A0A-47CB-A777-1781C6FD3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8612FA0-9B81-4488-AC24-0F6C373F256B}"/>
              </a:ext>
            </a:extLst>
          </p:cNvPr>
          <p:cNvSpPr>
            <a:spLocks noGrp="1"/>
          </p:cNvSpPr>
          <p:nvPr>
            <p:ph type="title"/>
          </p:nvPr>
        </p:nvSpPr>
        <p:spPr>
          <a:xfrm>
            <a:off x="868680" y="642593"/>
            <a:ext cx="6281928" cy="1744183"/>
          </a:xfrm>
        </p:spPr>
        <p:txBody>
          <a:bodyPr>
            <a:normAutofit/>
          </a:bodyPr>
          <a:lstStyle/>
          <a:p>
            <a:r>
              <a:rPr lang="en-US" dirty="0"/>
              <a:t>Holiday Mocktails</a:t>
            </a:r>
          </a:p>
        </p:txBody>
      </p:sp>
      <p:sp>
        <p:nvSpPr>
          <p:cNvPr id="3" name="Content Placeholder 2">
            <a:extLst>
              <a:ext uri="{FF2B5EF4-FFF2-40B4-BE49-F238E27FC236}">
                <a16:creationId xmlns:a16="http://schemas.microsoft.com/office/drawing/2014/main" id="{E49E53DE-2E0F-4F5F-AD58-A5CADFC068C9}"/>
              </a:ext>
            </a:extLst>
          </p:cNvPr>
          <p:cNvSpPr>
            <a:spLocks noGrp="1"/>
          </p:cNvSpPr>
          <p:nvPr>
            <p:ph idx="1"/>
          </p:nvPr>
        </p:nvSpPr>
        <p:spPr>
          <a:xfrm>
            <a:off x="868680" y="2386584"/>
            <a:ext cx="6281928" cy="3648456"/>
          </a:xfrm>
        </p:spPr>
        <p:txBody>
          <a:bodyPr>
            <a:normAutofit/>
          </a:bodyPr>
          <a:lstStyle/>
          <a:p>
            <a:r>
              <a:rPr lang="en-US" dirty="0"/>
              <a:t>Almond Milk Chai Latte</a:t>
            </a:r>
          </a:p>
          <a:p>
            <a:r>
              <a:rPr lang="en-US" dirty="0"/>
              <a:t>Hazelnut Hot Chocolate</a:t>
            </a:r>
          </a:p>
          <a:p>
            <a:r>
              <a:rPr lang="en-US" dirty="0"/>
              <a:t>Apple Cider Floats</a:t>
            </a:r>
          </a:p>
          <a:p>
            <a:r>
              <a:rPr lang="en-US" dirty="0"/>
              <a:t>Crimson Holiday Punch</a:t>
            </a:r>
          </a:p>
          <a:p>
            <a:pPr marL="0" indent="0">
              <a:buNone/>
            </a:pPr>
            <a:endParaRPr lang="en-US" dirty="0"/>
          </a:p>
          <a:p>
            <a:endParaRPr lang="en-US" dirty="0"/>
          </a:p>
          <a:p>
            <a:endParaRPr lang="en-US" dirty="0"/>
          </a:p>
        </p:txBody>
      </p:sp>
      <p:pic>
        <p:nvPicPr>
          <p:cNvPr id="5" name="Picture 4" descr="A cup of coffee on a table&#10;&#10;Description automatically generated">
            <a:extLst>
              <a:ext uri="{FF2B5EF4-FFF2-40B4-BE49-F238E27FC236}">
                <a16:creationId xmlns:a16="http://schemas.microsoft.com/office/drawing/2014/main" id="{48B04834-5EEA-4598-B33B-A64175F823AE}"/>
              </a:ext>
            </a:extLst>
          </p:cNvPr>
          <p:cNvPicPr>
            <a:picLocks noChangeAspect="1"/>
          </p:cNvPicPr>
          <p:nvPr/>
        </p:nvPicPr>
        <p:blipFill rotWithShape="1">
          <a:blip r:embed="rId2">
            <a:extLst>
              <a:ext uri="{28A0092B-C50C-407E-A947-70E740481C1C}">
                <a14:useLocalDpi xmlns:a14="http://schemas.microsoft.com/office/drawing/2010/main" val="0"/>
              </a:ext>
            </a:extLst>
          </a:blip>
          <a:srcRect l="29820" r="21715"/>
          <a:stretch/>
        </p:blipFill>
        <p:spPr>
          <a:xfrm>
            <a:off x="7837371" y="237744"/>
            <a:ext cx="4124416" cy="6382512"/>
          </a:xfrm>
          <a:prstGeom prst="rect">
            <a:avLst/>
          </a:prstGeom>
        </p:spPr>
      </p:pic>
    </p:spTree>
    <p:extLst>
      <p:ext uri="{BB962C8B-B14F-4D97-AF65-F5344CB8AC3E}">
        <p14:creationId xmlns:p14="http://schemas.microsoft.com/office/powerpoint/2010/main" val="425893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9B1C6-F4EE-4454-9842-A288E1BC45BD}"/>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756CCB08-DD4A-4D0D-BE32-44C670E777CD}"/>
              </a:ext>
            </a:extLst>
          </p:cNvPr>
          <p:cNvSpPr>
            <a:spLocks noGrp="1"/>
          </p:cNvSpPr>
          <p:nvPr>
            <p:ph idx="1"/>
          </p:nvPr>
        </p:nvSpPr>
        <p:spPr/>
        <p:txBody>
          <a:bodyPr/>
          <a:lstStyle/>
          <a:p>
            <a:r>
              <a:rPr lang="en-US" dirty="0">
                <a:hlinkClick r:id="rId2" action="ppaction://hlinkfile"/>
              </a:rPr>
              <a:t>Cold Weather Recipes</a:t>
            </a:r>
            <a:endParaRPr lang="en-US" dirty="0"/>
          </a:p>
          <a:p>
            <a:r>
              <a:rPr lang="en-US" dirty="0">
                <a:hlinkClick r:id="rId3"/>
              </a:rPr>
              <a:t>Pennsylvania Liquor Control Board Educational Resources</a:t>
            </a:r>
            <a:endParaRPr lang="en-US" dirty="0"/>
          </a:p>
          <a:p>
            <a:r>
              <a:rPr lang="en-US" dirty="0">
                <a:hlinkClick r:id="rId4"/>
              </a:rPr>
              <a:t>Substance Abuse and Mental Health Services Administration (SAMHSA)</a:t>
            </a:r>
            <a:endParaRPr lang="en-US" dirty="0"/>
          </a:p>
          <a:p>
            <a:r>
              <a:rPr lang="en-US" dirty="0">
                <a:hlinkClick r:id="rId5"/>
              </a:rPr>
              <a:t>Rethinking Drinking</a:t>
            </a:r>
            <a:endParaRPr lang="en-US" dirty="0"/>
          </a:p>
          <a:p>
            <a:r>
              <a:rPr lang="en-US" dirty="0">
                <a:hlinkClick r:id="rId6"/>
              </a:rPr>
              <a:t>College Drinking: Changing the Culture</a:t>
            </a:r>
            <a:endParaRPr lang="en-US" dirty="0"/>
          </a:p>
        </p:txBody>
      </p:sp>
    </p:spTree>
    <p:extLst>
      <p:ext uri="{BB962C8B-B14F-4D97-AF65-F5344CB8AC3E}">
        <p14:creationId xmlns:p14="http://schemas.microsoft.com/office/powerpoint/2010/main" val="2021643416"/>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FF5D5D3-8E5C-431F-8A46-4EC7333E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EED4FE5-E011-48EB-BF16-B127FDB76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7" name="Rectangle 16">
            <a:extLst>
              <a:ext uri="{FF2B5EF4-FFF2-40B4-BE49-F238E27FC236}">
                <a16:creationId xmlns:a16="http://schemas.microsoft.com/office/drawing/2014/main" id="{7D1D3795-2AE3-4E10-B3E0-8C87DE95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C78F9AD-5434-45E7-B5BC-1A908C9219AE}"/>
              </a:ext>
            </a:extLst>
          </p:cNvPr>
          <p:cNvSpPr>
            <a:spLocks noGrp="1"/>
          </p:cNvSpPr>
          <p:nvPr>
            <p:ph type="title"/>
          </p:nvPr>
        </p:nvSpPr>
        <p:spPr>
          <a:xfrm>
            <a:off x="9387189" y="612843"/>
            <a:ext cx="2247091" cy="1499738"/>
          </a:xfrm>
        </p:spPr>
        <p:txBody>
          <a:bodyPr anchor="b">
            <a:normAutofit/>
          </a:bodyPr>
          <a:lstStyle/>
          <a:p>
            <a:r>
              <a:rPr lang="en-US" sz="2800" dirty="0"/>
              <a:t>Alcohol Awareness Information</a:t>
            </a:r>
          </a:p>
        </p:txBody>
      </p:sp>
      <p:pic>
        <p:nvPicPr>
          <p:cNvPr id="22" name="Content Placeholder 21" descr="Diagram&#10;&#10;Description automatically generated">
            <a:extLst>
              <a:ext uri="{FF2B5EF4-FFF2-40B4-BE49-F238E27FC236}">
                <a16:creationId xmlns:a16="http://schemas.microsoft.com/office/drawing/2014/main" id="{566EA27C-413F-4CCD-9431-D7F77FE86C4C}"/>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38572" y="851013"/>
            <a:ext cx="7315379" cy="5155973"/>
          </a:xfrm>
        </p:spPr>
      </p:pic>
      <p:sp>
        <p:nvSpPr>
          <p:cNvPr id="23" name="TextBox 22">
            <a:extLst>
              <a:ext uri="{FF2B5EF4-FFF2-40B4-BE49-F238E27FC236}">
                <a16:creationId xmlns:a16="http://schemas.microsoft.com/office/drawing/2014/main" id="{E23C7FA4-A12D-4E24-A59C-5CB93B8FC4D8}"/>
              </a:ext>
            </a:extLst>
          </p:cNvPr>
          <p:cNvSpPr txBox="1"/>
          <p:nvPr/>
        </p:nvSpPr>
        <p:spPr>
          <a:xfrm>
            <a:off x="838572" y="5955621"/>
            <a:ext cx="7315379" cy="230832"/>
          </a:xfrm>
          <a:prstGeom prst="rect">
            <a:avLst/>
          </a:prstGeom>
          <a:noFill/>
        </p:spPr>
        <p:txBody>
          <a:bodyPr wrap="square" rtlCol="0">
            <a:spAutoFit/>
          </a:bodyPr>
          <a:lstStyle/>
          <a:p>
            <a:r>
              <a:rPr lang="en-US" sz="900">
                <a:hlinkClick r:id="rId3" tooltip="https://communitymedicine4all.com/2018/09/22/global-status-report-on-alcohol-and-health-2018/"/>
              </a:rPr>
              <a:t>This Photo</a:t>
            </a:r>
            <a:r>
              <a:rPr lang="en-US" sz="900"/>
              <a:t> by Unknown Author is licensed under </a:t>
            </a:r>
            <a:r>
              <a:rPr lang="en-US" sz="900">
                <a:hlinkClick r:id="rId4" tooltip="https://creativecommons.org/licenses/by-nc-nd/3.0/"/>
              </a:rPr>
              <a:t>CC BY-NC-ND</a:t>
            </a:r>
            <a:endParaRPr lang="en-US" sz="900"/>
          </a:p>
        </p:txBody>
      </p:sp>
    </p:spTree>
    <p:extLst>
      <p:ext uri="{BB962C8B-B14F-4D97-AF65-F5344CB8AC3E}">
        <p14:creationId xmlns:p14="http://schemas.microsoft.com/office/powerpoint/2010/main" val="42518963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F5D5D3-8E5C-431F-8A46-4EC7333E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ED4FE5-E011-48EB-BF16-B127FDB76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3" name="Rectangle 12">
            <a:extLst>
              <a:ext uri="{FF2B5EF4-FFF2-40B4-BE49-F238E27FC236}">
                <a16:creationId xmlns:a16="http://schemas.microsoft.com/office/drawing/2014/main" id="{7D1D3795-2AE3-4E10-B3E0-8C87DE95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8D18CD0F-146B-441F-9A8F-A5982F40C484}"/>
              </a:ext>
            </a:extLst>
          </p:cNvPr>
          <p:cNvSpPr>
            <a:spLocks noGrp="1"/>
          </p:cNvSpPr>
          <p:nvPr>
            <p:ph type="title"/>
          </p:nvPr>
        </p:nvSpPr>
        <p:spPr>
          <a:xfrm>
            <a:off x="9387189" y="612843"/>
            <a:ext cx="2247091" cy="1499738"/>
          </a:xfrm>
        </p:spPr>
        <p:txBody>
          <a:bodyPr anchor="b">
            <a:normAutofit/>
          </a:bodyPr>
          <a:lstStyle/>
          <a:p>
            <a:r>
              <a:rPr lang="en-US" sz="2800" dirty="0"/>
              <a:t>Ingredients:</a:t>
            </a:r>
          </a:p>
        </p:txBody>
      </p:sp>
      <p:pic>
        <p:nvPicPr>
          <p:cNvPr id="4" name="Picture 3">
            <a:extLst>
              <a:ext uri="{FF2B5EF4-FFF2-40B4-BE49-F238E27FC236}">
                <a16:creationId xmlns:a16="http://schemas.microsoft.com/office/drawing/2014/main" id="{D6A830D4-18A3-417C-A276-0A0BF5D850BB}"/>
              </a:ext>
            </a:extLst>
          </p:cNvPr>
          <p:cNvPicPr>
            <a:picLocks noChangeAspect="1"/>
          </p:cNvPicPr>
          <p:nvPr/>
        </p:nvPicPr>
        <p:blipFill>
          <a:blip r:embed="rId2"/>
          <a:stretch>
            <a:fillRect/>
          </a:stretch>
        </p:blipFill>
        <p:spPr>
          <a:xfrm>
            <a:off x="711190" y="750019"/>
            <a:ext cx="7681665" cy="5357961"/>
          </a:xfrm>
          <a:prstGeom prst="rect">
            <a:avLst/>
          </a:prstGeom>
        </p:spPr>
      </p:pic>
      <p:sp>
        <p:nvSpPr>
          <p:cNvPr id="3" name="Content Placeholder 2">
            <a:extLst>
              <a:ext uri="{FF2B5EF4-FFF2-40B4-BE49-F238E27FC236}">
                <a16:creationId xmlns:a16="http://schemas.microsoft.com/office/drawing/2014/main" id="{AEB5188E-4A61-40A7-8FE0-8FFE434A7856}"/>
              </a:ext>
            </a:extLst>
          </p:cNvPr>
          <p:cNvSpPr>
            <a:spLocks noGrp="1"/>
          </p:cNvSpPr>
          <p:nvPr>
            <p:ph idx="1"/>
          </p:nvPr>
        </p:nvSpPr>
        <p:spPr>
          <a:xfrm>
            <a:off x="9387190" y="2149813"/>
            <a:ext cx="2247090" cy="4046706"/>
          </a:xfrm>
        </p:spPr>
        <p:txBody>
          <a:bodyPr>
            <a:normAutofit/>
          </a:bodyPr>
          <a:lstStyle/>
          <a:p>
            <a:r>
              <a:rPr lang="en-US" sz="1400" dirty="0"/>
              <a:t>2 cups almond milk, unsweetened or vanilla</a:t>
            </a:r>
          </a:p>
          <a:p>
            <a:r>
              <a:rPr lang="en-US" sz="1400" dirty="0"/>
              <a:t>2 Tbsp raw honey</a:t>
            </a:r>
          </a:p>
          <a:p>
            <a:r>
              <a:rPr lang="en-US" sz="1400" dirty="0"/>
              <a:t>½  tsp ground cinnamon</a:t>
            </a:r>
          </a:p>
          <a:p>
            <a:r>
              <a:rPr lang="en-US" sz="1400" dirty="0"/>
              <a:t>½ tsp ground ginger</a:t>
            </a:r>
          </a:p>
          <a:p>
            <a:r>
              <a:rPr lang="en-US" sz="1400" dirty="0"/>
              <a:t>½ tsp vanilla </a:t>
            </a:r>
          </a:p>
          <a:p>
            <a:r>
              <a:rPr lang="en-US" sz="1400" dirty="0"/>
              <a:t>¼ tsp ground cardamom</a:t>
            </a:r>
          </a:p>
          <a:p>
            <a:r>
              <a:rPr lang="en-US" sz="1400" dirty="0"/>
              <a:t>¼ tsp ground cloves</a:t>
            </a:r>
          </a:p>
          <a:p>
            <a:r>
              <a:rPr lang="en-US" sz="1400" dirty="0"/>
              <a:t>1 cinnamon stick</a:t>
            </a:r>
          </a:p>
          <a:p>
            <a:r>
              <a:rPr lang="en-US" sz="1400" dirty="0"/>
              <a:t>2 black tea bags</a:t>
            </a:r>
          </a:p>
        </p:txBody>
      </p:sp>
    </p:spTree>
    <p:extLst>
      <p:ext uri="{BB962C8B-B14F-4D97-AF65-F5344CB8AC3E}">
        <p14:creationId xmlns:p14="http://schemas.microsoft.com/office/powerpoint/2010/main" val="3472277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late of food and a bottle on a table&#10;&#10;Description automatically generated">
            <a:extLst>
              <a:ext uri="{FF2B5EF4-FFF2-40B4-BE49-F238E27FC236}">
                <a16:creationId xmlns:a16="http://schemas.microsoft.com/office/drawing/2014/main" id="{808F8CA1-CBC3-4A87-9A5C-FB5EAB4C08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9389" b="15625"/>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BEBDEACE-8379-4490-AA80-2F751652DFB6}"/>
              </a:ext>
            </a:extLst>
          </p:cNvPr>
          <p:cNvSpPr txBox="1"/>
          <p:nvPr/>
        </p:nvSpPr>
        <p:spPr>
          <a:xfrm>
            <a:off x="8785185" y="335666"/>
            <a:ext cx="3136739" cy="1200329"/>
          </a:xfrm>
          <a:prstGeom prst="rect">
            <a:avLst/>
          </a:prstGeom>
          <a:noFill/>
        </p:spPr>
        <p:txBody>
          <a:bodyPr wrap="square" rtlCol="0">
            <a:spAutoFit/>
          </a:bodyPr>
          <a:lstStyle/>
          <a:p>
            <a:r>
              <a:rPr lang="en-US" sz="3600" b="1" i="1" dirty="0">
                <a:latin typeface="Bradley Hand ITC" panose="03070402050302030203" pitchFamily="66" charset="0"/>
              </a:rPr>
              <a:t>Gather your ingredients:</a:t>
            </a:r>
          </a:p>
        </p:txBody>
      </p:sp>
    </p:spTree>
    <p:extLst>
      <p:ext uri="{BB962C8B-B14F-4D97-AF65-F5344CB8AC3E}">
        <p14:creationId xmlns:p14="http://schemas.microsoft.com/office/powerpoint/2010/main" val="40296310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08F93-873C-4BED-A157-4F212185AB0E}"/>
              </a:ext>
            </a:extLst>
          </p:cNvPr>
          <p:cNvSpPr>
            <a:spLocks noGrp="1"/>
          </p:cNvSpPr>
          <p:nvPr>
            <p:ph type="title"/>
          </p:nvPr>
        </p:nvSpPr>
        <p:spPr/>
        <p:txBody>
          <a:bodyPr/>
          <a:lstStyle/>
          <a:p>
            <a:r>
              <a:rPr lang="en-US" dirty="0"/>
              <a:t>Directions:</a:t>
            </a:r>
          </a:p>
        </p:txBody>
      </p:sp>
      <p:sp>
        <p:nvSpPr>
          <p:cNvPr id="3" name="Content Placeholder 2">
            <a:extLst>
              <a:ext uri="{FF2B5EF4-FFF2-40B4-BE49-F238E27FC236}">
                <a16:creationId xmlns:a16="http://schemas.microsoft.com/office/drawing/2014/main" id="{A1C9EB65-2A9D-46C0-9738-7B204526D5EB}"/>
              </a:ext>
            </a:extLst>
          </p:cNvPr>
          <p:cNvSpPr>
            <a:spLocks noGrp="1"/>
          </p:cNvSpPr>
          <p:nvPr>
            <p:ph idx="1"/>
          </p:nvPr>
        </p:nvSpPr>
        <p:spPr/>
        <p:txBody>
          <a:bodyPr>
            <a:normAutofit/>
          </a:bodyPr>
          <a:lstStyle/>
          <a:p>
            <a:pPr marL="342900" indent="-342900">
              <a:buFont typeface="+mj-lt"/>
              <a:buAutoNum type="arabicPeriod"/>
            </a:pPr>
            <a:r>
              <a:rPr lang="en-US" dirty="0"/>
              <a:t>Add almond milk, honey, cinnamon, ginger, vanilla, cardamom, cloves, and cinnamon stick to a small saucepan. </a:t>
            </a:r>
          </a:p>
          <a:p>
            <a:pPr marL="342900" indent="-342900">
              <a:buFont typeface="+mj-lt"/>
              <a:buAutoNum type="arabicPeriod"/>
            </a:pPr>
            <a:r>
              <a:rPr lang="en-US" dirty="0"/>
              <a:t>Heat over medium heat; stir occasionally until liquid comes to a low boil.</a:t>
            </a:r>
          </a:p>
          <a:p>
            <a:pPr marL="342900" indent="-342900">
              <a:buFont typeface="+mj-lt"/>
              <a:buAutoNum type="arabicPeriod"/>
            </a:pPr>
            <a:r>
              <a:rPr lang="en-US" dirty="0"/>
              <a:t>Remove from heat and add tea bags.</a:t>
            </a:r>
          </a:p>
          <a:p>
            <a:pPr marL="342900" indent="-342900">
              <a:buFont typeface="+mj-lt"/>
              <a:buAutoNum type="arabicPeriod"/>
            </a:pPr>
            <a:r>
              <a:rPr lang="en-US" dirty="0"/>
              <a:t>Let tea steep for 2-3 minutes. </a:t>
            </a:r>
          </a:p>
          <a:p>
            <a:pPr marL="342900" indent="-342900">
              <a:buFont typeface="+mj-lt"/>
              <a:buAutoNum type="arabicPeriod"/>
            </a:pPr>
            <a:r>
              <a:rPr lang="en-US" dirty="0"/>
              <a:t>Remove tea bags and pour.</a:t>
            </a:r>
          </a:p>
          <a:p>
            <a:endParaRPr lang="en-US" dirty="0"/>
          </a:p>
          <a:p>
            <a:endParaRPr lang="en-US" dirty="0"/>
          </a:p>
          <a:p>
            <a:endParaRPr lang="en-US" dirty="0"/>
          </a:p>
          <a:p>
            <a:pPr marL="0" indent="0">
              <a:buNone/>
            </a:pPr>
            <a:r>
              <a:rPr lang="en-US" dirty="0"/>
              <a:t>Servings: 2</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9131DD3F-344B-462B-932E-ABB0BA590A27}"/>
              </a:ext>
            </a:extLst>
          </p:cNvPr>
          <p:cNvSpPr>
            <a:spLocks noGrp="1"/>
          </p:cNvSpPr>
          <p:nvPr>
            <p:ph type="ftr" sz="quarter" idx="11"/>
          </p:nvPr>
        </p:nvSpPr>
        <p:spPr/>
        <p:txBody>
          <a:bodyPr/>
          <a:lstStyle/>
          <a:p>
            <a:r>
              <a:rPr lang="en-US" dirty="0"/>
              <a:t>Source: PA Liquor Control Board Non-Alcoholic Cold-Weather Recipes</a:t>
            </a:r>
          </a:p>
        </p:txBody>
      </p:sp>
    </p:spTree>
    <p:extLst>
      <p:ext uri="{BB962C8B-B14F-4D97-AF65-F5344CB8AC3E}">
        <p14:creationId xmlns:p14="http://schemas.microsoft.com/office/powerpoint/2010/main" val="361740348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E9603FDC-97A3-4133-8BBA-FBF76F8D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25" name="Rectangle 24">
            <a:extLst>
              <a:ext uri="{FF2B5EF4-FFF2-40B4-BE49-F238E27FC236}">
                <a16:creationId xmlns:a16="http://schemas.microsoft.com/office/drawing/2014/main" id="{6DBDB63B-9A0A-47CB-A777-1781C6FD34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1FA05A6-15C9-423B-802F-93FA533AF790}"/>
              </a:ext>
            </a:extLst>
          </p:cNvPr>
          <p:cNvSpPr>
            <a:spLocks noGrp="1"/>
          </p:cNvSpPr>
          <p:nvPr>
            <p:ph type="title"/>
          </p:nvPr>
        </p:nvSpPr>
        <p:spPr>
          <a:xfrm>
            <a:off x="868680" y="642593"/>
            <a:ext cx="6281928" cy="1744183"/>
          </a:xfrm>
        </p:spPr>
        <p:txBody>
          <a:bodyPr>
            <a:normAutofit/>
          </a:bodyPr>
          <a:lstStyle/>
          <a:p>
            <a:r>
              <a:rPr lang="en-US" sz="3000" b="1" u="sng"/>
              <a:t>Cold-weather myth:</a:t>
            </a:r>
            <a:r>
              <a:rPr lang="en-US" sz="3000" b="1"/>
              <a:t> Drinking an alcoholic beverage is the best way to stay warm on a cold day. </a:t>
            </a:r>
          </a:p>
        </p:txBody>
      </p:sp>
      <p:sp>
        <p:nvSpPr>
          <p:cNvPr id="9" name="Content Placeholder 8">
            <a:extLst>
              <a:ext uri="{FF2B5EF4-FFF2-40B4-BE49-F238E27FC236}">
                <a16:creationId xmlns:a16="http://schemas.microsoft.com/office/drawing/2014/main" id="{48A53946-29C9-4F5C-B7EC-D318BFEBF978}"/>
              </a:ext>
            </a:extLst>
          </p:cNvPr>
          <p:cNvSpPr>
            <a:spLocks noGrp="1"/>
          </p:cNvSpPr>
          <p:nvPr>
            <p:ph idx="1"/>
          </p:nvPr>
        </p:nvSpPr>
        <p:spPr>
          <a:xfrm>
            <a:off x="868680" y="2386584"/>
            <a:ext cx="6281928" cy="3648456"/>
          </a:xfrm>
        </p:spPr>
        <p:txBody>
          <a:bodyPr>
            <a:normAutofit/>
          </a:bodyPr>
          <a:lstStyle/>
          <a:p>
            <a:r>
              <a:rPr lang="en-US" dirty="0"/>
              <a:t>Facts:</a:t>
            </a:r>
          </a:p>
          <a:p>
            <a:pPr lvl="1"/>
            <a:r>
              <a:rPr lang="en-US" dirty="0"/>
              <a:t>Alcohol is a diuretic, which means it stimulates dehydration.</a:t>
            </a:r>
          </a:p>
          <a:p>
            <a:pPr lvl="1"/>
            <a:r>
              <a:rPr lang="en-US" dirty="0"/>
              <a:t>Alcohol impedes the body’s ability to regulate its own temperature.</a:t>
            </a:r>
          </a:p>
          <a:p>
            <a:pPr lvl="1"/>
            <a:r>
              <a:rPr lang="en-US" dirty="0"/>
              <a:t>Alcohol can slow the heart and also accelerate the harmful effects of cold body temperatures.</a:t>
            </a:r>
          </a:p>
          <a:p>
            <a:pPr lvl="1"/>
            <a:r>
              <a:rPr lang="en-US" dirty="0"/>
              <a:t>The more alcohol consumed, the harder it is to recognize hypothermia.</a:t>
            </a:r>
          </a:p>
        </p:txBody>
      </p:sp>
      <p:sp>
        <p:nvSpPr>
          <p:cNvPr id="6" name="Footer Placeholder 5">
            <a:extLst>
              <a:ext uri="{FF2B5EF4-FFF2-40B4-BE49-F238E27FC236}">
                <a16:creationId xmlns:a16="http://schemas.microsoft.com/office/drawing/2014/main" id="{B4BE1AE5-AA66-47DC-B9EB-50F519C9BF8D}"/>
              </a:ext>
            </a:extLst>
          </p:cNvPr>
          <p:cNvSpPr>
            <a:spLocks noGrp="1"/>
          </p:cNvSpPr>
          <p:nvPr>
            <p:ph type="ftr" sz="quarter" idx="11"/>
          </p:nvPr>
        </p:nvSpPr>
        <p:spPr>
          <a:xfrm>
            <a:off x="2896577" y="6215283"/>
            <a:ext cx="4754880" cy="255283"/>
          </a:xfrm>
        </p:spPr>
        <p:txBody>
          <a:bodyPr>
            <a:normAutofit/>
          </a:bodyPr>
          <a:lstStyle/>
          <a:p>
            <a:pPr algn="r">
              <a:spcAft>
                <a:spcPts val="600"/>
              </a:spcAft>
            </a:pPr>
            <a:r>
              <a:rPr lang="en-US" dirty="0"/>
              <a:t>Source: PA Liquor Control Board Non-Alcoholic Cold-Weather Recipes</a:t>
            </a:r>
            <a:endParaRPr lang="en-US"/>
          </a:p>
        </p:txBody>
      </p:sp>
      <p:pic>
        <p:nvPicPr>
          <p:cNvPr id="5" name="Content Placeholder 4" descr="A cup of coffee on a table&#10;&#10;Description automatically generated">
            <a:extLst>
              <a:ext uri="{FF2B5EF4-FFF2-40B4-BE49-F238E27FC236}">
                <a16:creationId xmlns:a16="http://schemas.microsoft.com/office/drawing/2014/main" id="{E457D261-3E1E-43BC-BE06-3770F9432EF2}"/>
              </a:ext>
            </a:extLst>
          </p:cNvPr>
          <p:cNvPicPr>
            <a:picLocks noChangeAspect="1"/>
          </p:cNvPicPr>
          <p:nvPr/>
        </p:nvPicPr>
        <p:blipFill rotWithShape="1">
          <a:blip r:embed="rId2">
            <a:extLst>
              <a:ext uri="{28A0092B-C50C-407E-A947-70E740481C1C}">
                <a14:useLocalDpi xmlns:a14="http://schemas.microsoft.com/office/drawing/2010/main" val="0"/>
              </a:ext>
            </a:extLst>
          </a:blip>
          <a:srcRect l="849" r="12989" b="-2"/>
          <a:stretch/>
        </p:blipFill>
        <p:spPr>
          <a:xfrm>
            <a:off x="7837371" y="237744"/>
            <a:ext cx="4124416" cy="6382512"/>
          </a:xfrm>
          <a:prstGeom prst="rect">
            <a:avLst/>
          </a:prstGeom>
        </p:spPr>
      </p:pic>
    </p:spTree>
    <p:extLst>
      <p:ext uri="{BB962C8B-B14F-4D97-AF65-F5344CB8AC3E}">
        <p14:creationId xmlns:p14="http://schemas.microsoft.com/office/powerpoint/2010/main" val="368021354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FF5D5D3-8E5C-431F-8A46-4EC7333E6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EED4FE5-E011-48EB-BF16-B127FDB76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20386" y="237744"/>
            <a:ext cx="2926080" cy="6382512"/>
          </a:xfrm>
          <a:prstGeom prst="rect">
            <a:avLst/>
          </a:prstGeom>
          <a:solidFill>
            <a:schemeClr val="tx1"/>
          </a:solidFill>
          <a:ln w="6350" cap="flat" cmpd="sng" algn="ctr">
            <a:solidFill>
              <a:schemeClr val="tx1">
                <a:lumMod val="75000"/>
              </a:schemeClr>
            </a:solidFill>
            <a:prstDash val="solid"/>
          </a:ln>
          <a:effectLst>
            <a:softEdge rad="0"/>
          </a:effectLst>
        </p:spPr>
      </p:sp>
      <p:sp>
        <p:nvSpPr>
          <p:cNvPr id="13" name="Rectangle 12">
            <a:extLst>
              <a:ext uri="{FF2B5EF4-FFF2-40B4-BE49-F238E27FC236}">
                <a16:creationId xmlns:a16="http://schemas.microsoft.com/office/drawing/2014/main" id="{7D1D3795-2AE3-4E10-B3E0-8C87DE95B9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57546" y="374904"/>
            <a:ext cx="2651760" cy="6108192"/>
          </a:xfrm>
          <a:prstGeom prst="rect">
            <a:avLst/>
          </a:prstGeom>
          <a:solidFill>
            <a:schemeClr val="bg2"/>
          </a:solidFill>
          <a:ln w="6350" cap="sq">
            <a:no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D8CA20DC-FFCA-46E5-8175-00D586A252B4}"/>
              </a:ext>
            </a:extLst>
          </p:cNvPr>
          <p:cNvSpPr>
            <a:spLocks noGrp="1"/>
          </p:cNvSpPr>
          <p:nvPr>
            <p:ph type="title"/>
          </p:nvPr>
        </p:nvSpPr>
        <p:spPr>
          <a:xfrm>
            <a:off x="9387189" y="612843"/>
            <a:ext cx="2247091" cy="1499738"/>
          </a:xfrm>
        </p:spPr>
        <p:txBody>
          <a:bodyPr anchor="b">
            <a:normAutofit/>
          </a:bodyPr>
          <a:lstStyle/>
          <a:p>
            <a:r>
              <a:rPr lang="en-US" sz="2800" dirty="0"/>
              <a:t>Ingredients</a:t>
            </a:r>
          </a:p>
        </p:txBody>
      </p:sp>
      <p:pic>
        <p:nvPicPr>
          <p:cNvPr id="4" name="Picture 3">
            <a:extLst>
              <a:ext uri="{FF2B5EF4-FFF2-40B4-BE49-F238E27FC236}">
                <a16:creationId xmlns:a16="http://schemas.microsoft.com/office/drawing/2014/main" id="{9A4F89F7-1F93-4EE7-BE52-2E2705C77EBC}"/>
              </a:ext>
            </a:extLst>
          </p:cNvPr>
          <p:cNvPicPr>
            <a:picLocks noChangeAspect="1"/>
          </p:cNvPicPr>
          <p:nvPr/>
        </p:nvPicPr>
        <p:blipFill>
          <a:blip r:embed="rId2"/>
          <a:stretch>
            <a:fillRect/>
          </a:stretch>
        </p:blipFill>
        <p:spPr>
          <a:xfrm>
            <a:off x="711190" y="759621"/>
            <a:ext cx="7681665" cy="5338757"/>
          </a:xfrm>
          <a:prstGeom prst="rect">
            <a:avLst/>
          </a:prstGeom>
        </p:spPr>
      </p:pic>
      <p:sp>
        <p:nvSpPr>
          <p:cNvPr id="3" name="Content Placeholder 2">
            <a:extLst>
              <a:ext uri="{FF2B5EF4-FFF2-40B4-BE49-F238E27FC236}">
                <a16:creationId xmlns:a16="http://schemas.microsoft.com/office/drawing/2014/main" id="{B8C72B92-57AD-4834-B96A-763263D37C44}"/>
              </a:ext>
            </a:extLst>
          </p:cNvPr>
          <p:cNvSpPr>
            <a:spLocks noGrp="1"/>
          </p:cNvSpPr>
          <p:nvPr>
            <p:ph idx="1"/>
          </p:nvPr>
        </p:nvSpPr>
        <p:spPr>
          <a:xfrm>
            <a:off x="9387190" y="2149813"/>
            <a:ext cx="2247090" cy="4046706"/>
          </a:xfrm>
        </p:spPr>
        <p:txBody>
          <a:bodyPr>
            <a:normAutofit/>
          </a:bodyPr>
          <a:lstStyle/>
          <a:p>
            <a:r>
              <a:rPr lang="en-US" sz="1400" dirty="0"/>
              <a:t>4 cups milk </a:t>
            </a:r>
          </a:p>
          <a:p>
            <a:r>
              <a:rPr lang="en-US" sz="1400" dirty="0"/>
              <a:t>2 Tbsp hazelnut spread</a:t>
            </a:r>
          </a:p>
          <a:p>
            <a:r>
              <a:rPr lang="en-US" sz="1400" dirty="0"/>
              <a:t>2 Tbsp unsweetened cocoa powder</a:t>
            </a:r>
          </a:p>
          <a:p>
            <a:r>
              <a:rPr lang="en-US" sz="1400" dirty="0"/>
              <a:t>2 Tbsp sugar</a:t>
            </a:r>
          </a:p>
          <a:p>
            <a:r>
              <a:rPr lang="en-US" sz="1400" dirty="0"/>
              <a:t>Marshmallows (optional)</a:t>
            </a:r>
          </a:p>
          <a:p>
            <a:r>
              <a:rPr lang="en-US" sz="1400" dirty="0"/>
              <a:t>Crushed hazelnuts (optional)</a:t>
            </a:r>
          </a:p>
          <a:p>
            <a:r>
              <a:rPr lang="en-US" sz="1400" dirty="0"/>
              <a:t>Chocolate Chips (optional)</a:t>
            </a:r>
          </a:p>
        </p:txBody>
      </p:sp>
    </p:spTree>
    <p:extLst>
      <p:ext uri="{BB962C8B-B14F-4D97-AF65-F5344CB8AC3E}">
        <p14:creationId xmlns:p14="http://schemas.microsoft.com/office/powerpoint/2010/main" val="37034444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Food on a table&#10;&#10;Description automatically generated">
            <a:extLst>
              <a:ext uri="{FF2B5EF4-FFF2-40B4-BE49-F238E27FC236}">
                <a16:creationId xmlns:a16="http://schemas.microsoft.com/office/drawing/2014/main" id="{0C3B4207-31B7-443A-B41C-BBF070EDB80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107" b="17907"/>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0F4200B-1797-469B-B705-C48FEFAB3324}"/>
              </a:ext>
            </a:extLst>
          </p:cNvPr>
          <p:cNvSpPr txBox="1"/>
          <p:nvPr/>
        </p:nvSpPr>
        <p:spPr>
          <a:xfrm>
            <a:off x="8785185" y="335666"/>
            <a:ext cx="3136739" cy="1200329"/>
          </a:xfrm>
          <a:prstGeom prst="rect">
            <a:avLst/>
          </a:prstGeom>
          <a:noFill/>
        </p:spPr>
        <p:txBody>
          <a:bodyPr wrap="square" rtlCol="0">
            <a:spAutoFit/>
          </a:bodyPr>
          <a:lstStyle/>
          <a:p>
            <a:r>
              <a:rPr lang="en-US" sz="3600" b="1" i="1" dirty="0">
                <a:latin typeface="Bradley Hand ITC" panose="03070402050302030203" pitchFamily="66" charset="0"/>
              </a:rPr>
              <a:t>Gather your ingredients:</a:t>
            </a:r>
          </a:p>
        </p:txBody>
      </p:sp>
    </p:spTree>
    <p:extLst>
      <p:ext uri="{BB962C8B-B14F-4D97-AF65-F5344CB8AC3E}">
        <p14:creationId xmlns:p14="http://schemas.microsoft.com/office/powerpoint/2010/main" val="1780239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
  <a:themeElements>
    <a:clrScheme name="Savo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26B02"/>
      </a:folHlink>
    </a:clrScheme>
    <a:fontScheme name="Savon">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6728D11B-929E-4324-91B0-4A4DA4CAC3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827</Words>
  <Application>Microsoft Office PowerPoint</Application>
  <PresentationFormat>Widescreen</PresentationFormat>
  <Paragraphs>120</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Bradley Hand ITC</vt:lpstr>
      <vt:lpstr>Calibri</vt:lpstr>
      <vt:lpstr>Century Gothic</vt:lpstr>
      <vt:lpstr>Savon</vt:lpstr>
      <vt:lpstr>Thirsty Thursday Mocktails</vt:lpstr>
      <vt:lpstr>Holiday Mocktails</vt:lpstr>
      <vt:lpstr>Alcohol Awareness Information</vt:lpstr>
      <vt:lpstr>Ingredients:</vt:lpstr>
      <vt:lpstr>PowerPoint Presentation</vt:lpstr>
      <vt:lpstr>Directions:</vt:lpstr>
      <vt:lpstr>Cold-weather myth: Drinking an alcoholic beverage is the best way to stay warm on a cold day. </vt:lpstr>
      <vt:lpstr>Ingredients</vt:lpstr>
      <vt:lpstr>PowerPoint Presentation</vt:lpstr>
      <vt:lpstr>Directions:</vt:lpstr>
      <vt:lpstr>Underage Drinking: Myths versus Facts</vt:lpstr>
      <vt:lpstr>Ingredients</vt:lpstr>
      <vt:lpstr>PowerPoint Presentation</vt:lpstr>
      <vt:lpstr>Directions</vt:lpstr>
      <vt:lpstr>Myth: Drinking isn’t all that dangerous.</vt:lpstr>
      <vt:lpstr>Ingredients</vt:lpstr>
      <vt:lpstr>PowerPoint Presentation</vt:lpstr>
      <vt:lpstr>Directions</vt:lpstr>
      <vt:lpstr>Myth: I can manage to drive well enough after a few drinks.</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Thirsty Thursday Mocktails</dc:title>
  <dc:creator>Bridget Hall</dc:creator>
  <cp:lastModifiedBy>Bridget Hall</cp:lastModifiedBy>
  <cp:revision>3</cp:revision>
  <dcterms:created xsi:type="dcterms:W3CDTF">2020-12-04T16:44:00Z</dcterms:created>
  <dcterms:modified xsi:type="dcterms:W3CDTF">2020-12-04T17:52:49Z</dcterms:modified>
</cp:coreProperties>
</file>